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2" r:id="rId2"/>
    <p:sldId id="268" r:id="rId3"/>
    <p:sldId id="285" r:id="rId4"/>
    <p:sldId id="286" r:id="rId5"/>
    <p:sldId id="264" r:id="rId6"/>
    <p:sldId id="287" r:id="rId7"/>
    <p:sldId id="265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5" r:id="rId21"/>
    <p:sldId id="307" r:id="rId22"/>
    <p:sldId id="306" r:id="rId23"/>
    <p:sldId id="309" r:id="rId24"/>
    <p:sldId id="308" r:id="rId25"/>
    <p:sldId id="310" r:id="rId26"/>
    <p:sldId id="311" r:id="rId27"/>
    <p:sldId id="312" r:id="rId28"/>
    <p:sldId id="313" r:id="rId29"/>
    <p:sldId id="300" r:id="rId30"/>
    <p:sldId id="301" r:id="rId31"/>
    <p:sldId id="302" r:id="rId32"/>
    <p:sldId id="303" r:id="rId33"/>
    <p:sldId id="304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4" r:id="rId44"/>
    <p:sldId id="323" r:id="rId45"/>
    <p:sldId id="325" r:id="rId46"/>
    <p:sldId id="326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Поленина" initials="ЕП" lastIdx="1" clrIdx="0">
    <p:extLst>
      <p:ext uri="{19B8F6BF-5375-455C-9EA6-DF929625EA0E}">
        <p15:presenceInfo xmlns:p15="http://schemas.microsoft.com/office/powerpoint/2012/main" userId="b5f0ffc10b3eb5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0C0"/>
    <a:srgbClr val="FFDDDD"/>
    <a:srgbClr val="E37979"/>
    <a:srgbClr val="C45754"/>
    <a:srgbClr val="E9D4D3"/>
    <a:srgbClr val="F3C5C5"/>
    <a:srgbClr val="EB919E"/>
    <a:srgbClr val="FFFBFF"/>
    <a:srgbClr val="F8F8F8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3886" autoAdjust="0"/>
  </p:normalViewPr>
  <p:slideViewPr>
    <p:cSldViewPr snapToGrid="0">
      <p:cViewPr varScale="1">
        <p:scale>
          <a:sx n="66" d="100"/>
          <a:sy n="66" d="100"/>
        </p:scale>
        <p:origin x="951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CE50B-3AC4-4193-89F6-76FBDA6693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E235FA-389C-4B37-A893-5E1B36153D8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Модель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Push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FAFDE-AD46-470C-84AA-22C4FD6279CE}" type="parTrans" cxnId="{96265A16-2F49-4189-8469-822CAC44188E}">
      <dgm:prSet/>
      <dgm:spPr/>
      <dgm:t>
        <a:bodyPr/>
        <a:lstStyle/>
        <a:p>
          <a:endParaRPr lang="ru-RU"/>
        </a:p>
      </dgm:t>
    </dgm:pt>
    <dgm:pt modelId="{BA7052BA-825B-4C14-85A3-7D0EA18ED266}" type="sibTrans" cxnId="{96265A16-2F49-4189-8469-822CAC44188E}">
      <dgm:prSet/>
      <dgm:spPr/>
      <dgm:t>
        <a:bodyPr/>
        <a:lstStyle/>
        <a:p>
          <a:endParaRPr lang="ru-RU"/>
        </a:p>
      </dgm:t>
    </dgm:pt>
    <dgm:pt modelId="{ED4132FB-47A0-4336-839C-B0D9AF58CC05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Модель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Pull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5CC40-CD00-4115-8293-D3094FB5C4A1}" type="parTrans" cxnId="{56258673-EC60-4BFE-9333-AD79CFF955CC}">
      <dgm:prSet/>
      <dgm:spPr/>
      <dgm:t>
        <a:bodyPr/>
        <a:lstStyle/>
        <a:p>
          <a:endParaRPr lang="ru-RU"/>
        </a:p>
      </dgm:t>
    </dgm:pt>
    <dgm:pt modelId="{A1AC2854-5B2C-41D8-ACB8-A5406DBF10BE}" type="sibTrans" cxnId="{56258673-EC60-4BFE-9333-AD79CFF955CC}">
      <dgm:prSet/>
      <dgm:spPr/>
      <dgm:t>
        <a:bodyPr/>
        <a:lstStyle/>
        <a:p>
          <a:endParaRPr lang="ru-RU"/>
        </a:p>
      </dgm:t>
    </dgm:pt>
    <dgm:pt modelId="{531709C3-1A2F-4E0A-882A-77CB7E5A834D}">
      <dgm:prSet custT="1"/>
      <dgm:spPr/>
      <dgm:t>
        <a:bodyPr/>
        <a:lstStyle/>
        <a:p>
          <a:r>
            <a:rPr lang="ru-RU" sz="1500" dirty="0">
              <a:latin typeface="Arial" panose="020B0604020202020204" pitchFamily="34" charset="0"/>
              <a:cs typeface="Arial" panose="020B0604020202020204" pitchFamily="34" charset="0"/>
            </a:rPr>
            <a:t>Конфигурация</a:t>
          </a: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>
              <a:latin typeface="Arial" panose="020B0604020202020204" pitchFamily="34" charset="0"/>
              <a:cs typeface="Arial" panose="020B0604020202020204" pitchFamily="34" charset="0"/>
            </a:rPr>
            <a:t>внедряется на сервера</a:t>
          </a:r>
        </a:p>
      </dgm:t>
    </dgm:pt>
    <dgm:pt modelId="{3ED9C302-5AE1-442C-9767-156E5BAA025E}" type="parTrans" cxnId="{4910E423-BE65-424B-83F8-CA235FAF80A6}">
      <dgm:prSet/>
      <dgm:spPr/>
      <dgm:t>
        <a:bodyPr/>
        <a:lstStyle/>
        <a:p>
          <a:endParaRPr lang="ru-RU"/>
        </a:p>
      </dgm:t>
    </dgm:pt>
    <dgm:pt modelId="{7F33D868-1E12-4F26-9EAF-35F749BB0EAF}" type="sibTrans" cxnId="{4910E423-BE65-424B-83F8-CA235FAF80A6}">
      <dgm:prSet/>
      <dgm:spPr/>
      <dgm:t>
        <a:bodyPr/>
        <a:lstStyle/>
        <a:p>
          <a:endParaRPr lang="ru-RU"/>
        </a:p>
      </dgm:t>
    </dgm:pt>
    <dgm:pt modelId="{07B4AF53-9D83-4176-9419-A8A36BCB445B}">
      <dgm:prSet custT="1"/>
      <dgm:spPr/>
      <dgm:t>
        <a:bodyPr/>
        <a:lstStyle/>
        <a:p>
          <a:r>
            <a:rPr lang="ru-RU" sz="1500" dirty="0">
              <a:latin typeface="Arial" panose="020B0604020202020204" pitchFamily="34" charset="0"/>
              <a:cs typeface="Arial" panose="020B0604020202020204" pitchFamily="34" charset="0"/>
            </a:rPr>
            <a:t>Используется конфигурация </a:t>
          </a: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Start-DSCC</a:t>
          </a:r>
          <a:endParaRPr lang="ru-RU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3A834D-630C-482A-8119-4A166F8AE9C4}" type="parTrans" cxnId="{2BF84DA6-D5DD-4C73-AD80-95F5AA73B411}">
      <dgm:prSet/>
      <dgm:spPr/>
      <dgm:t>
        <a:bodyPr/>
        <a:lstStyle/>
        <a:p>
          <a:endParaRPr lang="ru-RU"/>
        </a:p>
      </dgm:t>
    </dgm:pt>
    <dgm:pt modelId="{9E4C266F-8C5E-45B9-8132-D0C7E2857554}" type="sibTrans" cxnId="{2BF84DA6-D5DD-4C73-AD80-95F5AA73B411}">
      <dgm:prSet/>
      <dgm:spPr/>
      <dgm:t>
        <a:bodyPr/>
        <a:lstStyle/>
        <a:p>
          <a:endParaRPr lang="ru-RU"/>
        </a:p>
      </dgm:t>
    </dgm:pt>
    <dgm:pt modelId="{A0CEDC69-10C5-44D0-8407-317E68B4535E}">
      <dgm:prSet custT="1"/>
      <dgm:spPr/>
      <dgm:t>
        <a:bodyPr/>
        <a:lstStyle/>
        <a:p>
          <a:r>
            <a:rPr lang="ru-RU" sz="1500" dirty="0">
              <a:latin typeface="Arial" panose="020B0604020202020204" pitchFamily="34" charset="0"/>
              <a:cs typeface="Arial" panose="020B0604020202020204" pitchFamily="34" charset="0"/>
            </a:rPr>
            <a:t>Серверы опрашивают центральный сервер</a:t>
          </a:r>
        </a:p>
      </dgm:t>
    </dgm:pt>
    <dgm:pt modelId="{C32F5E7A-96FA-49CD-8C6E-2C79D2394804}" type="parTrans" cxnId="{F44F3844-B9D9-4A4A-BBCC-02827F6B007F}">
      <dgm:prSet/>
      <dgm:spPr/>
      <dgm:t>
        <a:bodyPr/>
        <a:lstStyle/>
        <a:p>
          <a:endParaRPr lang="ru-RU"/>
        </a:p>
      </dgm:t>
    </dgm:pt>
    <dgm:pt modelId="{220A727C-EB9E-42DD-8F20-7A0EB21B4763}" type="sibTrans" cxnId="{F44F3844-B9D9-4A4A-BBCC-02827F6B007F}">
      <dgm:prSet/>
      <dgm:spPr/>
      <dgm:t>
        <a:bodyPr/>
        <a:lstStyle/>
        <a:p>
          <a:endParaRPr lang="ru-RU"/>
        </a:p>
      </dgm:t>
    </dgm:pt>
    <dgm:pt modelId="{D4C03BB9-A42B-49B0-8482-91A42AC1DE11}">
      <dgm:prSet custT="1"/>
      <dgm:spPr/>
      <dgm:t>
        <a:bodyPr/>
        <a:lstStyle/>
        <a:p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HTTP/HTTPS</a:t>
          </a:r>
          <a:endParaRPr lang="ru-RU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6D210-063A-45B6-B1E6-B9C672243A1D}" type="parTrans" cxnId="{C26501C7-31C6-4364-9AD4-4661B4A2899E}">
      <dgm:prSet/>
      <dgm:spPr/>
      <dgm:t>
        <a:bodyPr/>
        <a:lstStyle/>
        <a:p>
          <a:endParaRPr lang="ru-RU"/>
        </a:p>
      </dgm:t>
    </dgm:pt>
    <dgm:pt modelId="{12D0B959-E8AD-4F02-A7FD-465388035065}" type="sibTrans" cxnId="{C26501C7-31C6-4364-9AD4-4661B4A2899E}">
      <dgm:prSet/>
      <dgm:spPr/>
      <dgm:t>
        <a:bodyPr/>
        <a:lstStyle/>
        <a:p>
          <a:endParaRPr lang="ru-RU"/>
        </a:p>
      </dgm:t>
    </dgm:pt>
    <dgm:pt modelId="{9A4FA56B-DCC1-4272-95F1-53D5EEB5EF60}">
      <dgm:prSet custT="1"/>
      <dgm:spPr/>
      <dgm:t>
        <a:bodyPr/>
        <a:lstStyle/>
        <a:p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SMB</a:t>
          </a:r>
          <a:endParaRPr lang="ru-RU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E1C9A0-D28C-4F62-9897-DB3B10F4A786}" type="parTrans" cxnId="{6E02BAEF-58DC-4C17-980D-2FD50F432464}">
      <dgm:prSet/>
      <dgm:spPr/>
      <dgm:t>
        <a:bodyPr/>
        <a:lstStyle/>
        <a:p>
          <a:endParaRPr lang="ru-RU"/>
        </a:p>
      </dgm:t>
    </dgm:pt>
    <dgm:pt modelId="{D2BAFEE2-199B-4AF8-97DF-4F31F5C14954}" type="sibTrans" cxnId="{6E02BAEF-58DC-4C17-980D-2FD50F432464}">
      <dgm:prSet/>
      <dgm:spPr/>
      <dgm:t>
        <a:bodyPr/>
        <a:lstStyle/>
        <a:p>
          <a:endParaRPr lang="ru-RU"/>
        </a:p>
      </dgm:t>
    </dgm:pt>
    <dgm:pt modelId="{86A9BF61-A072-4803-87E7-D9D2E981967F}">
      <dgm:prSet custT="1"/>
      <dgm:spPr/>
      <dgm:t>
        <a:bodyPr/>
        <a:lstStyle/>
        <a:p>
          <a:r>
            <a:rPr lang="ru-RU" sz="1500" dirty="0">
              <a:latin typeface="Arial" panose="020B0604020202020204" pitchFamily="34" charset="0"/>
              <a:cs typeface="Arial" panose="020B0604020202020204" pitchFamily="34" charset="0"/>
            </a:rPr>
            <a:t>Используется стандартная балансировка нагрузки</a:t>
          </a:r>
        </a:p>
      </dgm:t>
    </dgm:pt>
    <dgm:pt modelId="{68D30295-7D91-40C0-9537-B3FECEF352CF}" type="parTrans" cxnId="{FFF558F3-A292-4374-AFD3-8C021DDECE55}">
      <dgm:prSet/>
      <dgm:spPr/>
      <dgm:t>
        <a:bodyPr/>
        <a:lstStyle/>
        <a:p>
          <a:endParaRPr lang="ru-RU"/>
        </a:p>
      </dgm:t>
    </dgm:pt>
    <dgm:pt modelId="{D9CC5B8B-9DE9-44CB-8115-83A5EB50E52F}" type="sibTrans" cxnId="{FFF558F3-A292-4374-AFD3-8C021DDECE55}">
      <dgm:prSet/>
      <dgm:spPr/>
      <dgm:t>
        <a:bodyPr/>
        <a:lstStyle/>
        <a:p>
          <a:endParaRPr lang="ru-RU"/>
        </a:p>
      </dgm:t>
    </dgm:pt>
    <dgm:pt modelId="{A78DFF24-C0BF-4B14-A4F0-D26DAEE9DBED}" type="pres">
      <dgm:prSet presAssocID="{787CE50B-3AC4-4193-89F6-76FBDA66934E}" presName="linear" presStyleCnt="0">
        <dgm:presLayoutVars>
          <dgm:dir/>
          <dgm:animLvl val="lvl"/>
          <dgm:resizeHandles val="exact"/>
        </dgm:presLayoutVars>
      </dgm:prSet>
      <dgm:spPr/>
    </dgm:pt>
    <dgm:pt modelId="{B255AEED-05D8-400A-8E59-542761743229}" type="pres">
      <dgm:prSet presAssocID="{C9E235FA-389C-4B37-A893-5E1B36153D8D}" presName="parentLin" presStyleCnt="0"/>
      <dgm:spPr/>
    </dgm:pt>
    <dgm:pt modelId="{7F00509B-C440-4470-B85A-D5A535B3C19A}" type="pres">
      <dgm:prSet presAssocID="{C9E235FA-389C-4B37-A893-5E1B36153D8D}" presName="parentLeftMargin" presStyleLbl="node1" presStyleIdx="0" presStyleCnt="2"/>
      <dgm:spPr/>
    </dgm:pt>
    <dgm:pt modelId="{9A9FCAA8-C3C8-4001-B1BD-656DD49A047A}" type="pres">
      <dgm:prSet presAssocID="{C9E235FA-389C-4B37-A893-5E1B36153D8D}" presName="parentText" presStyleLbl="node1" presStyleIdx="0" presStyleCnt="2" custScaleX="90183" custScaleY="37891" custLinFactNeighborX="49549" custLinFactNeighborY="-21221">
        <dgm:presLayoutVars>
          <dgm:chMax val="0"/>
          <dgm:bulletEnabled val="1"/>
        </dgm:presLayoutVars>
      </dgm:prSet>
      <dgm:spPr/>
    </dgm:pt>
    <dgm:pt modelId="{A5641703-0786-4D75-BAC2-40482BD8855E}" type="pres">
      <dgm:prSet presAssocID="{C9E235FA-389C-4B37-A893-5E1B36153D8D}" presName="negativeSpace" presStyleCnt="0"/>
      <dgm:spPr/>
    </dgm:pt>
    <dgm:pt modelId="{67D2DC5D-1A18-4362-BD55-A02930E81E74}" type="pres">
      <dgm:prSet presAssocID="{C9E235FA-389C-4B37-A893-5E1B36153D8D}" presName="childText" presStyleLbl="conFgAcc1" presStyleIdx="0" presStyleCnt="2" custScaleY="62696" custLinFactNeighborX="-12" custLinFactNeighborY="11841">
        <dgm:presLayoutVars>
          <dgm:bulletEnabled val="1"/>
        </dgm:presLayoutVars>
      </dgm:prSet>
      <dgm:spPr/>
    </dgm:pt>
    <dgm:pt modelId="{2192537F-86D5-4913-85CA-998E274A0C66}" type="pres">
      <dgm:prSet presAssocID="{BA7052BA-825B-4C14-85A3-7D0EA18ED266}" presName="spaceBetweenRectangles" presStyleCnt="0"/>
      <dgm:spPr/>
    </dgm:pt>
    <dgm:pt modelId="{79EC6867-4271-4810-B9B2-619E5AB5C452}" type="pres">
      <dgm:prSet presAssocID="{ED4132FB-47A0-4336-839C-B0D9AF58CC05}" presName="parentLin" presStyleCnt="0"/>
      <dgm:spPr/>
    </dgm:pt>
    <dgm:pt modelId="{0030EB2A-B0F5-4A03-8DB6-32A6BF191E0D}" type="pres">
      <dgm:prSet presAssocID="{ED4132FB-47A0-4336-839C-B0D9AF58CC05}" presName="parentLeftMargin" presStyleLbl="node1" presStyleIdx="0" presStyleCnt="2"/>
      <dgm:spPr/>
    </dgm:pt>
    <dgm:pt modelId="{8345A5EB-BA8C-4BE3-BED6-665C5BB135F0}" type="pres">
      <dgm:prSet presAssocID="{ED4132FB-47A0-4336-839C-B0D9AF58CC05}" presName="parentText" presStyleLbl="node1" presStyleIdx="1" presStyleCnt="2" custScaleX="85858" custScaleY="35112" custLinFactNeighborX="30630" custLinFactNeighborY="-13631">
        <dgm:presLayoutVars>
          <dgm:chMax val="0"/>
          <dgm:bulletEnabled val="1"/>
        </dgm:presLayoutVars>
      </dgm:prSet>
      <dgm:spPr/>
    </dgm:pt>
    <dgm:pt modelId="{2F8DDEFB-7695-4908-8BB9-6BBEFF688274}" type="pres">
      <dgm:prSet presAssocID="{ED4132FB-47A0-4336-839C-B0D9AF58CC05}" presName="negativeSpace" presStyleCnt="0"/>
      <dgm:spPr/>
    </dgm:pt>
    <dgm:pt modelId="{70A18025-3376-464E-9DBD-FDDAE2066353}" type="pres">
      <dgm:prSet presAssocID="{ED4132FB-47A0-4336-839C-B0D9AF58CC05}" presName="childText" presStyleLbl="conFgAcc1" presStyleIdx="1" presStyleCnt="2" custScaleY="77219" custLinFactNeighborX="456" custLinFactNeighborY="23558">
        <dgm:presLayoutVars>
          <dgm:bulletEnabled val="1"/>
        </dgm:presLayoutVars>
      </dgm:prSet>
      <dgm:spPr/>
    </dgm:pt>
  </dgm:ptLst>
  <dgm:cxnLst>
    <dgm:cxn modelId="{8E530C8F-0D79-486B-B690-DC05F1513370}" type="presOf" srcId="{C9E235FA-389C-4B37-A893-5E1B36153D8D}" destId="{9A9FCAA8-C3C8-4001-B1BD-656DD49A047A}" srcOrd="1" destOrd="0" presId="urn:microsoft.com/office/officeart/2005/8/layout/list1"/>
    <dgm:cxn modelId="{46702FFC-1874-4296-B8C0-77DC7D6F7DF0}" type="presOf" srcId="{A0CEDC69-10C5-44D0-8407-317E68B4535E}" destId="{70A18025-3376-464E-9DBD-FDDAE2066353}" srcOrd="0" destOrd="0" presId="urn:microsoft.com/office/officeart/2005/8/layout/list1"/>
    <dgm:cxn modelId="{1D433AAA-020B-4A63-8002-43CB75FE65E6}" type="presOf" srcId="{86A9BF61-A072-4803-87E7-D9D2E981967F}" destId="{70A18025-3376-464E-9DBD-FDDAE2066353}" srcOrd="0" destOrd="3" presId="urn:microsoft.com/office/officeart/2005/8/layout/list1"/>
    <dgm:cxn modelId="{4910E423-BE65-424B-83F8-CA235FAF80A6}" srcId="{C9E235FA-389C-4B37-A893-5E1B36153D8D}" destId="{531709C3-1A2F-4E0A-882A-77CB7E5A834D}" srcOrd="0" destOrd="0" parTransId="{3ED9C302-5AE1-442C-9767-156E5BAA025E}" sibTransId="{7F33D868-1E12-4F26-9EAF-35F749BB0EAF}"/>
    <dgm:cxn modelId="{1C0C1D74-B4DA-427F-876A-07C17459155D}" type="presOf" srcId="{531709C3-1A2F-4E0A-882A-77CB7E5A834D}" destId="{67D2DC5D-1A18-4362-BD55-A02930E81E74}" srcOrd="0" destOrd="0" presId="urn:microsoft.com/office/officeart/2005/8/layout/list1"/>
    <dgm:cxn modelId="{2BF84DA6-D5DD-4C73-AD80-95F5AA73B411}" srcId="{C9E235FA-389C-4B37-A893-5E1B36153D8D}" destId="{07B4AF53-9D83-4176-9419-A8A36BCB445B}" srcOrd="1" destOrd="0" parTransId="{EB3A834D-630C-482A-8119-4A166F8AE9C4}" sibTransId="{9E4C266F-8C5E-45B9-8132-D0C7E2857554}"/>
    <dgm:cxn modelId="{AF92A400-AD8D-47D0-8ED9-92D4D408B0B6}" type="presOf" srcId="{C9E235FA-389C-4B37-A893-5E1B36153D8D}" destId="{7F00509B-C440-4470-B85A-D5A535B3C19A}" srcOrd="0" destOrd="0" presId="urn:microsoft.com/office/officeart/2005/8/layout/list1"/>
    <dgm:cxn modelId="{6746D1D0-3682-4F81-A308-6C1F901B19D8}" type="presOf" srcId="{9A4FA56B-DCC1-4272-95F1-53D5EEB5EF60}" destId="{70A18025-3376-464E-9DBD-FDDAE2066353}" srcOrd="0" destOrd="2" presId="urn:microsoft.com/office/officeart/2005/8/layout/list1"/>
    <dgm:cxn modelId="{FE797832-891C-4C01-8AE1-96DC64DF2B27}" type="presOf" srcId="{787CE50B-3AC4-4193-89F6-76FBDA66934E}" destId="{A78DFF24-C0BF-4B14-A4F0-D26DAEE9DBED}" srcOrd="0" destOrd="0" presId="urn:microsoft.com/office/officeart/2005/8/layout/list1"/>
    <dgm:cxn modelId="{6E02BAEF-58DC-4C17-980D-2FD50F432464}" srcId="{ED4132FB-47A0-4336-839C-B0D9AF58CC05}" destId="{9A4FA56B-DCC1-4272-95F1-53D5EEB5EF60}" srcOrd="2" destOrd="0" parTransId="{CEE1C9A0-D28C-4F62-9897-DB3B10F4A786}" sibTransId="{D2BAFEE2-199B-4AF8-97DF-4F31F5C14954}"/>
    <dgm:cxn modelId="{9CF6FB99-B858-401F-9E80-750A5E2891B1}" type="presOf" srcId="{ED4132FB-47A0-4336-839C-B0D9AF58CC05}" destId="{0030EB2A-B0F5-4A03-8DB6-32A6BF191E0D}" srcOrd="0" destOrd="0" presId="urn:microsoft.com/office/officeart/2005/8/layout/list1"/>
    <dgm:cxn modelId="{27DBDFAF-D78D-46B6-8FD4-0E3AA048696E}" type="presOf" srcId="{07B4AF53-9D83-4176-9419-A8A36BCB445B}" destId="{67D2DC5D-1A18-4362-BD55-A02930E81E74}" srcOrd="0" destOrd="1" presId="urn:microsoft.com/office/officeart/2005/8/layout/list1"/>
    <dgm:cxn modelId="{56258673-EC60-4BFE-9333-AD79CFF955CC}" srcId="{787CE50B-3AC4-4193-89F6-76FBDA66934E}" destId="{ED4132FB-47A0-4336-839C-B0D9AF58CC05}" srcOrd="1" destOrd="0" parTransId="{F4A5CC40-CD00-4115-8293-D3094FB5C4A1}" sibTransId="{A1AC2854-5B2C-41D8-ACB8-A5406DBF10BE}"/>
    <dgm:cxn modelId="{C26501C7-31C6-4364-9AD4-4661B4A2899E}" srcId="{ED4132FB-47A0-4336-839C-B0D9AF58CC05}" destId="{D4C03BB9-A42B-49B0-8482-91A42AC1DE11}" srcOrd="1" destOrd="0" parTransId="{8296D210-063A-45B6-B1E6-B9C672243A1D}" sibTransId="{12D0B959-E8AD-4F02-A7FD-465388035065}"/>
    <dgm:cxn modelId="{FFF558F3-A292-4374-AFD3-8C021DDECE55}" srcId="{ED4132FB-47A0-4336-839C-B0D9AF58CC05}" destId="{86A9BF61-A072-4803-87E7-D9D2E981967F}" srcOrd="3" destOrd="0" parTransId="{68D30295-7D91-40C0-9537-B3FECEF352CF}" sibTransId="{D9CC5B8B-9DE9-44CB-8115-83A5EB50E52F}"/>
    <dgm:cxn modelId="{F44F3844-B9D9-4A4A-BBCC-02827F6B007F}" srcId="{ED4132FB-47A0-4336-839C-B0D9AF58CC05}" destId="{A0CEDC69-10C5-44D0-8407-317E68B4535E}" srcOrd="0" destOrd="0" parTransId="{C32F5E7A-96FA-49CD-8C6E-2C79D2394804}" sibTransId="{220A727C-EB9E-42DD-8F20-7A0EB21B4763}"/>
    <dgm:cxn modelId="{1D678757-4819-4515-94E4-46E683849E44}" type="presOf" srcId="{D4C03BB9-A42B-49B0-8482-91A42AC1DE11}" destId="{70A18025-3376-464E-9DBD-FDDAE2066353}" srcOrd="0" destOrd="1" presId="urn:microsoft.com/office/officeart/2005/8/layout/list1"/>
    <dgm:cxn modelId="{96265A16-2F49-4189-8469-822CAC44188E}" srcId="{787CE50B-3AC4-4193-89F6-76FBDA66934E}" destId="{C9E235FA-389C-4B37-A893-5E1B36153D8D}" srcOrd="0" destOrd="0" parTransId="{FE2FAFDE-AD46-470C-84AA-22C4FD6279CE}" sibTransId="{BA7052BA-825B-4C14-85A3-7D0EA18ED266}"/>
    <dgm:cxn modelId="{96C66256-19F0-4226-A86D-19A49C41F2D7}" type="presOf" srcId="{ED4132FB-47A0-4336-839C-B0D9AF58CC05}" destId="{8345A5EB-BA8C-4BE3-BED6-665C5BB135F0}" srcOrd="1" destOrd="0" presId="urn:microsoft.com/office/officeart/2005/8/layout/list1"/>
    <dgm:cxn modelId="{B8E398A0-F48F-4A6C-8CB1-4C066B745D03}" type="presParOf" srcId="{A78DFF24-C0BF-4B14-A4F0-D26DAEE9DBED}" destId="{B255AEED-05D8-400A-8E59-542761743229}" srcOrd="0" destOrd="0" presId="urn:microsoft.com/office/officeart/2005/8/layout/list1"/>
    <dgm:cxn modelId="{8979DEDC-6CA9-4423-AEFC-6DBB95E5D4C9}" type="presParOf" srcId="{B255AEED-05D8-400A-8E59-542761743229}" destId="{7F00509B-C440-4470-B85A-D5A535B3C19A}" srcOrd="0" destOrd="0" presId="urn:microsoft.com/office/officeart/2005/8/layout/list1"/>
    <dgm:cxn modelId="{1DAE3EF7-7B68-4140-BDCE-788A491A1091}" type="presParOf" srcId="{B255AEED-05D8-400A-8E59-542761743229}" destId="{9A9FCAA8-C3C8-4001-B1BD-656DD49A047A}" srcOrd="1" destOrd="0" presId="urn:microsoft.com/office/officeart/2005/8/layout/list1"/>
    <dgm:cxn modelId="{8588CC0E-B5C1-49BD-BAD3-19CBA4F9197B}" type="presParOf" srcId="{A78DFF24-C0BF-4B14-A4F0-D26DAEE9DBED}" destId="{A5641703-0786-4D75-BAC2-40482BD8855E}" srcOrd="1" destOrd="0" presId="urn:microsoft.com/office/officeart/2005/8/layout/list1"/>
    <dgm:cxn modelId="{C9DFBE07-1099-47B8-9504-B9EE2A693BC4}" type="presParOf" srcId="{A78DFF24-C0BF-4B14-A4F0-D26DAEE9DBED}" destId="{67D2DC5D-1A18-4362-BD55-A02930E81E74}" srcOrd="2" destOrd="0" presId="urn:microsoft.com/office/officeart/2005/8/layout/list1"/>
    <dgm:cxn modelId="{4BF1A586-0639-4357-B891-0D42710385AA}" type="presParOf" srcId="{A78DFF24-C0BF-4B14-A4F0-D26DAEE9DBED}" destId="{2192537F-86D5-4913-85CA-998E274A0C66}" srcOrd="3" destOrd="0" presId="urn:microsoft.com/office/officeart/2005/8/layout/list1"/>
    <dgm:cxn modelId="{96CF06A7-C229-489D-938E-3E295038413E}" type="presParOf" srcId="{A78DFF24-C0BF-4B14-A4F0-D26DAEE9DBED}" destId="{79EC6867-4271-4810-B9B2-619E5AB5C452}" srcOrd="4" destOrd="0" presId="urn:microsoft.com/office/officeart/2005/8/layout/list1"/>
    <dgm:cxn modelId="{139958D6-AF08-404F-9C0A-4355EE084AD2}" type="presParOf" srcId="{79EC6867-4271-4810-B9B2-619E5AB5C452}" destId="{0030EB2A-B0F5-4A03-8DB6-32A6BF191E0D}" srcOrd="0" destOrd="0" presId="urn:microsoft.com/office/officeart/2005/8/layout/list1"/>
    <dgm:cxn modelId="{411B2E87-7867-4F56-8069-C5D1C5496DFA}" type="presParOf" srcId="{79EC6867-4271-4810-B9B2-619E5AB5C452}" destId="{8345A5EB-BA8C-4BE3-BED6-665C5BB135F0}" srcOrd="1" destOrd="0" presId="urn:microsoft.com/office/officeart/2005/8/layout/list1"/>
    <dgm:cxn modelId="{47847D6D-4E2C-4747-A16A-06515580AD24}" type="presParOf" srcId="{A78DFF24-C0BF-4B14-A4F0-D26DAEE9DBED}" destId="{2F8DDEFB-7695-4908-8BB9-6BBEFF688274}" srcOrd="5" destOrd="0" presId="urn:microsoft.com/office/officeart/2005/8/layout/list1"/>
    <dgm:cxn modelId="{B2AC94F7-77D9-49C0-9BC2-F3D8ED7A1509}" type="presParOf" srcId="{A78DFF24-C0BF-4B14-A4F0-D26DAEE9DBED}" destId="{70A18025-3376-464E-9DBD-FDDAE206635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2DC5D-1A18-4362-BD55-A02930E81E74}">
      <dsp:nvSpPr>
        <dsp:cNvPr id="0" name=""/>
        <dsp:cNvSpPr/>
      </dsp:nvSpPr>
      <dsp:spPr>
        <a:xfrm>
          <a:off x="0" y="151209"/>
          <a:ext cx="4548533" cy="12007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017" tIns="666496" rIns="3530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Конфигурация</a:t>
          </a: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внедряется на сервера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Используется конфигурация </a:t>
          </a: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Start-DSCC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1209"/>
        <a:ext cx="4548533" cy="1200753"/>
      </dsp:txXfrm>
    </dsp:sp>
    <dsp:sp modelId="{9A9FCAA8-C3C8-4001-B1BD-656DD49A047A}">
      <dsp:nvSpPr>
        <dsp:cNvPr id="0" name=""/>
        <dsp:cNvSpPr/>
      </dsp:nvSpPr>
      <dsp:spPr>
        <a:xfrm>
          <a:off x="340114" y="0"/>
          <a:ext cx="2871402" cy="715867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0347" tIns="0" rIns="120347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Модель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Push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060" y="34946"/>
        <a:ext cx="2801510" cy="645975"/>
      </dsp:txXfrm>
    </dsp:sp>
    <dsp:sp modelId="{70A18025-3376-464E-9DBD-FDDAE2066353}">
      <dsp:nvSpPr>
        <dsp:cNvPr id="0" name=""/>
        <dsp:cNvSpPr/>
      </dsp:nvSpPr>
      <dsp:spPr>
        <a:xfrm>
          <a:off x="0" y="1485652"/>
          <a:ext cx="4548533" cy="21015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017" tIns="666496" rIns="3530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Серверы опрашивают центральный сервер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HTTP/HTTPS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SMB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Используется стандартная балансировка нагрузки</a:t>
          </a:r>
        </a:p>
      </dsp:txBody>
      <dsp:txXfrm>
        <a:off x="0" y="1485652"/>
        <a:ext cx="4548533" cy="2101592"/>
      </dsp:txXfrm>
    </dsp:sp>
    <dsp:sp modelId="{8345A5EB-BA8C-4BE3-BED6-665C5BB135F0}">
      <dsp:nvSpPr>
        <dsp:cNvPr id="0" name=""/>
        <dsp:cNvSpPr/>
      </dsp:nvSpPr>
      <dsp:spPr>
        <a:xfrm>
          <a:off x="297087" y="1399113"/>
          <a:ext cx="2733695" cy="663363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0347" tIns="0" rIns="120347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Модель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Pull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470" y="1431496"/>
        <a:ext cx="2668929" cy="598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0ACE2-6DC9-4A91-8E3B-F2AD5F65EF5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A000-FAAA-4E29-9ECB-370879F25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1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</a:t>
            </a:r>
            <a:r>
              <a:rPr lang="ru-RU" baseline="0" dirty="0"/>
              <a:t> не трогать</a:t>
            </a:r>
            <a:br>
              <a:rPr lang="ru-RU" baseline="0" dirty="0"/>
            </a:br>
            <a:r>
              <a:rPr lang="ru-RU" baseline="0" dirty="0"/>
              <a:t>из индустриального </a:t>
            </a:r>
            <a:r>
              <a:rPr lang="ru-RU" baseline="0" dirty="0" err="1"/>
              <a:t>свитчинга</a:t>
            </a:r>
            <a:r>
              <a:rPr lang="ru-RU" baseline="0" dirty="0"/>
              <a:t>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8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7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0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7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47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69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</a:t>
            </a:r>
            <a:r>
              <a:rPr lang="ru-RU" baseline="0" dirty="0"/>
              <a:t> не трогать</a:t>
            </a:r>
            <a:br>
              <a:rPr lang="ru-RU" baseline="0" dirty="0"/>
            </a:br>
            <a:r>
              <a:rPr lang="ru-RU" baseline="0" dirty="0"/>
              <a:t>из индустриального </a:t>
            </a:r>
            <a:r>
              <a:rPr lang="ru-RU" baseline="0" dirty="0" err="1"/>
              <a:t>свитчинга</a:t>
            </a:r>
            <a:r>
              <a:rPr lang="ru-RU" baseline="0" dirty="0"/>
              <a:t>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5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</a:t>
            </a:r>
            <a:r>
              <a:rPr lang="ru-RU" baseline="0" dirty="0"/>
              <a:t> не трогать</a:t>
            </a:r>
            <a:br>
              <a:rPr lang="ru-RU" baseline="0" dirty="0"/>
            </a:br>
            <a:r>
              <a:rPr lang="ru-RU" baseline="0" dirty="0"/>
              <a:t>из индустриального </a:t>
            </a:r>
            <a:r>
              <a:rPr lang="ru-RU" baseline="0" dirty="0" err="1"/>
              <a:t>свитчинга</a:t>
            </a:r>
            <a:r>
              <a:rPr lang="ru-RU" baseline="0" dirty="0"/>
              <a:t>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7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  <a:r>
              <a:rPr lang="ru-RU" baseline="0" dirty="0"/>
              <a:t> облако с роутерами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4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  <a:r>
              <a:rPr lang="ru-RU" baseline="0" dirty="0"/>
              <a:t> облако с роутерами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3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2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2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4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8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4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6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8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4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6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6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3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9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9" b="58945"/>
          <a:stretch/>
        </p:blipFill>
        <p:spPr>
          <a:xfrm>
            <a:off x="0" y="0"/>
            <a:ext cx="12192000" cy="943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4"/>
          <a:srcRect t="35617" b="61970"/>
          <a:stretch/>
        </p:blipFill>
        <p:spPr>
          <a:xfrm>
            <a:off x="0" y="798285"/>
            <a:ext cx="12193057" cy="145143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211878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9.png"/><Relationship Id="rId18" Type="http://schemas.microsoft.com/office/2007/relationships/hdphoto" Target="../media/hdphoto5.wdp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image" Target="../media/image39.jpe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25714" y="2482894"/>
            <a:ext cx="10668000" cy="1900424"/>
          </a:xfrm>
          <a:prstGeom prst="ellipse">
            <a:avLst/>
          </a:prstGeom>
          <a:solidFill>
            <a:schemeClr val="accent1">
              <a:alpha val="0"/>
            </a:schemeClr>
          </a:solidFill>
          <a:effectLst>
            <a:glow rad="1358900">
              <a:srgbClr val="49D5F9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29102" b="33017"/>
          <a:stretch/>
        </p:blipFill>
        <p:spPr>
          <a:xfrm>
            <a:off x="0" y="2128477"/>
            <a:ext cx="12193057" cy="2370951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11" name="TextBox 10"/>
          <p:cNvSpPr txBox="1"/>
          <p:nvPr/>
        </p:nvSpPr>
        <p:spPr>
          <a:xfrm>
            <a:off x="1486659" y="2220617"/>
            <a:ext cx="7602495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+mj-lt"/>
              </a:rPr>
              <a:t>Внедрение и управление </a:t>
            </a:r>
            <a:r>
              <a:rPr lang="en-US" sz="4800" dirty="0">
                <a:solidFill>
                  <a:schemeClr val="bg1"/>
                </a:solidFill>
                <a:latin typeface="+mj-lt"/>
              </a:rPr>
              <a:t>Windows Server 2012</a:t>
            </a:r>
            <a:endParaRPr lang="ru-RU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6659" y="3860181"/>
            <a:ext cx="1977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j-lt"/>
              </a:rPr>
              <a:t>Модуль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386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109" y="81485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Типы установки</a:t>
            </a:r>
          </a:p>
        </p:txBody>
      </p:sp>
      <p:pic>
        <p:nvPicPr>
          <p:cNvPr id="6146" name="Picture 2" descr="&amp;Kcy;&amp;acy;&amp;rcy;&amp;tcy;&amp;icy;&amp;ncy;&amp;kcy;&amp;icy; &amp;pcy;&amp;ocy; &amp;zcy;&amp;acy;&amp;pcy;&amp;rcy;&amp;ocy;&amp;scy;&amp;ucy; &amp;tcy;&amp;icy;&amp;pcy;&amp;ycy; &amp;ucy;&amp;scy;&amp;tcy;&amp;acy;&amp;ncy;&amp;ocy;&amp;vcy;&amp;kcy;&amp;icy; windows 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72" y="1302897"/>
            <a:ext cx="6881979" cy="51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1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27"/>
          <p:cNvSpPr/>
          <p:nvPr/>
        </p:nvSpPr>
        <p:spPr>
          <a:xfrm>
            <a:off x="6441120" y="4108138"/>
            <a:ext cx="5589202" cy="2385100"/>
          </a:xfrm>
          <a:prstGeom prst="roundRect">
            <a:avLst/>
          </a:prstGeom>
          <a:gradFill flip="none" rotWithShape="1">
            <a:gsLst>
              <a:gs pos="0">
                <a:srgbClr val="E37979"/>
              </a:gs>
              <a:gs pos="50000">
                <a:srgbClr val="F8C0C0"/>
              </a:gs>
              <a:gs pos="100000">
                <a:srgbClr val="FFDDDD"/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6441121" y="1393269"/>
            <a:ext cx="5589202" cy="2300708"/>
          </a:xfrm>
          <a:prstGeom prst="roundRect">
            <a:avLst/>
          </a:prstGeom>
          <a:gradFill flip="none" rotWithShape="1">
            <a:gsLst>
              <a:gs pos="0">
                <a:srgbClr val="E37979"/>
              </a:gs>
              <a:gs pos="50000">
                <a:srgbClr val="F8C0C0"/>
              </a:gs>
              <a:gs pos="100000">
                <a:srgbClr val="FFDDDD"/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174167" y="4161054"/>
            <a:ext cx="5924482" cy="2247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74168" y="1408552"/>
            <a:ext cx="5924482" cy="193910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8486" y="73175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Выбор между обновлением и миграцией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95419" y="969615"/>
            <a:ext cx="3656012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  <a:defRPr/>
            </a:pPr>
            <a:r>
              <a:rPr lang="ru-RU" sz="2400" b="1" kern="0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charset="0"/>
              </a:rPr>
              <a:t>Обновление</a:t>
            </a:r>
            <a:endParaRPr lang="en-US" sz="2400" b="1" kern="0" dirty="0">
              <a:solidFill>
                <a:schemeClr val="accent5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47446"/>
              </p:ext>
            </p:extLst>
          </p:nvPr>
        </p:nvGraphicFramePr>
        <p:xfrm>
          <a:off x="338486" y="4161054"/>
          <a:ext cx="5593184" cy="221676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59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Преимущества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CA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285750" marR="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Легче обнаружить</a:t>
                      </a:r>
                      <a:r>
                        <a:rPr lang="ru-RU" sz="1700" baseline="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 и устранить сбои при установке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Существующие проблемы конфигурации или приложений не переносятся на новую операционную систему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Вы можете легко перейти на обновленные версии приложений</a:t>
                      </a:r>
                      <a:endParaRPr lang="en-CA" sz="1700" dirty="0"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3250" y="3731747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  <a:defRPr/>
            </a:pPr>
            <a:r>
              <a:rPr lang="ru-RU" sz="2400" b="1" kern="0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charset="0"/>
              </a:rPr>
              <a:t>Миграция</a:t>
            </a:r>
            <a:endParaRPr lang="en-US" sz="3200" b="1" kern="0" dirty="0">
              <a:solidFill>
                <a:schemeClr val="accent5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60626"/>
              </p:ext>
            </p:extLst>
          </p:nvPr>
        </p:nvGraphicFramePr>
        <p:xfrm>
          <a:off x="338488" y="1494294"/>
          <a:ext cx="5593183" cy="1589831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5593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Преимущества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CA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285750" marR="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kern="12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Как правило, простой процесс, который занимает меньше времени и планирования, чем миграция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Сохраняются все роли сервера, компоненты, данные и настройки программ</a:t>
                      </a:r>
                      <a:endParaRPr lang="en-CA" sz="17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30" name="Picture 2" descr="&amp;Kcy;&amp;acy;&amp;rcy;&amp;tcy;&amp;icy;&amp;ncy;&amp;kcy;&amp;icy; &amp;pcy;&amp;ocy; &amp;zcy;&amp;acy;&amp;pcy;&amp;rcy;&amp;ocy;&amp;scy;&amp;ucy; &amp;mcy;&amp;icy;&amp;ncy;&amp;ucy;&amp;scy; &amp;kcy;&amp;lcy;&amp;icy;&amp;pcy;&amp;acy;&amp;rcy;&amp;t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7" y="1902207"/>
            <a:ext cx="332896" cy="332896"/>
          </a:xfrm>
          <a:prstGeom prst="rect">
            <a:avLst/>
          </a:prstGeom>
          <a:noFill/>
          <a:effectLst>
            <a:outerShdw blurRad="152400" dir="5400000" sx="90000" sy="-19000" rotWithShape="0">
              <a:prstClr val="black">
                <a:alpha val="1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12413"/>
              </p:ext>
            </p:extLst>
          </p:nvPr>
        </p:nvGraphicFramePr>
        <p:xfrm>
          <a:off x="6675841" y="1457815"/>
          <a:ext cx="5196841" cy="2185715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5196841">
                  <a:extLst>
                    <a:ext uri="{9D8B030D-6E8A-4147-A177-3AD203B41FA5}">
                      <a16:colId xmlns:a16="http://schemas.microsoft.com/office/drawing/2014/main" val="4080824434"/>
                    </a:ext>
                  </a:extLst>
                </a:gridCol>
              </a:tblGrid>
              <a:tr h="398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Недостатки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CA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557656"/>
                  </a:ext>
                </a:extLst>
              </a:tr>
              <a:tr h="863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285750" marR="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Затруднительно устранить неисправности установки, возникающие из-за приложений или в</a:t>
                      </a:r>
                      <a:r>
                        <a:rPr lang="ru-RU" sz="1700" kern="1200" baseline="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 зависимости от ролей</a:t>
                      </a:r>
                      <a:r>
                        <a:rPr lang="ru-RU" sz="1700" kern="12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 сервера 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Существующие проблемы и проблемы конфигурации могут быть введены в новую операционную систему</a:t>
                      </a:r>
                      <a:endParaRPr lang="en-CA" sz="17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56411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285686"/>
              </p:ext>
            </p:extLst>
          </p:nvPr>
        </p:nvGraphicFramePr>
        <p:xfrm>
          <a:off x="6675840" y="4125610"/>
          <a:ext cx="5196841" cy="226756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196841">
                  <a:extLst>
                    <a:ext uri="{9D8B030D-6E8A-4147-A177-3AD203B41FA5}">
                      <a16:colId xmlns:a16="http://schemas.microsoft.com/office/drawing/2014/main" val="454487640"/>
                    </a:ext>
                  </a:extLst>
                </a:gridCol>
              </a:tblGrid>
              <a:tr h="469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Недостатки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CA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712269"/>
                  </a:ext>
                </a:extLst>
              </a:tr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285750" marR="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Требуется переустановка и настройка всех приложений</a:t>
                      </a:r>
                    </a:p>
                    <a:p>
                      <a:pPr marL="285750" marR="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Требуется планирование миграции ролей сервера</a:t>
                      </a:r>
                    </a:p>
                    <a:p>
                      <a:pPr marL="285750" marR="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Требуется перенос данных</a:t>
                      </a:r>
                    </a:p>
                    <a:p>
                      <a:pPr marL="285750" marR="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Требуется приобретение нового оборудования</a:t>
                      </a:r>
                    </a:p>
                  </a:txBody>
                  <a:tcPr marL="45720" marR="4572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425197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899744" y="30476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20" name="Picture 2" descr="&amp;Kcy;&amp;acy;&amp;rcy;&amp;tcy;&amp;icy;&amp;ncy;&amp;kcy;&amp;icy; &amp;pcy;&amp;ocy; &amp;zcy;&amp;acy;&amp;pcy;&amp;rcy;&amp;ocy;&amp;scy;&amp;ucy; &amp;mcy;&amp;icy;&amp;ncy;&amp;ucy;&amp;scy; &amp;kcy;&amp;lcy;&amp;icy;&amp;pcy;&amp;acy;&amp;rcy;&amp;t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7" y="2493166"/>
            <a:ext cx="332896" cy="332896"/>
          </a:xfrm>
          <a:prstGeom prst="rect">
            <a:avLst/>
          </a:prstGeom>
          <a:noFill/>
          <a:effectLst>
            <a:outerShdw blurRad="152400" dir="5400000" sx="90000" sy="-19000" rotWithShape="0">
              <a:prstClr val="black">
                <a:alpha val="1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&amp;Kcy;&amp;acy;&amp;rcy;&amp;tcy;&amp;icy;&amp;ncy;&amp;kcy;&amp;icy; &amp;pcy;&amp;ocy; &amp;zcy;&amp;acy;&amp;pcy;&amp;rcy;&amp;ocy;&amp;scy;&amp;ucy; &amp;mcy;&amp;icy;&amp;ncy;&amp;ucy;&amp;scy; &amp;kcy;&amp;lcy;&amp;icy;&amp;pcy;&amp;acy;&amp;rcy;&amp;t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4" y="4616652"/>
            <a:ext cx="332896" cy="332896"/>
          </a:xfrm>
          <a:prstGeom prst="rect">
            <a:avLst/>
          </a:prstGeom>
          <a:noFill/>
          <a:effectLst>
            <a:outerShdw blurRad="152400" dir="5400000" sx="90000" sy="-19000" rotWithShape="0">
              <a:prstClr val="black">
                <a:alpha val="1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&amp;Kcy;&amp;acy;&amp;rcy;&amp;tcy;&amp;icy;&amp;ncy;&amp;kcy;&amp;icy; &amp;pcy;&amp;ocy; &amp;zcy;&amp;acy;&amp;pcy;&amp;rcy;&amp;ocy;&amp;scy;&amp;ucy; &amp;mcy;&amp;icy;&amp;ncy;&amp;ucy;&amp;scy; &amp;kcy;&amp;lcy;&amp;icy;&amp;pcy;&amp;acy;&amp;rcy;&amp;t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1" y="5017055"/>
            <a:ext cx="332896" cy="332896"/>
          </a:xfrm>
          <a:prstGeom prst="rect">
            <a:avLst/>
          </a:prstGeom>
          <a:noFill/>
          <a:effectLst>
            <a:outerShdw blurRad="152400" dir="5400000" sx="90000" sy="-19000" rotWithShape="0">
              <a:prstClr val="black">
                <a:alpha val="1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&amp;Kcy;&amp;acy;&amp;rcy;&amp;tcy;&amp;icy;&amp;ncy;&amp;kcy;&amp;icy; &amp;pcy;&amp;ocy; &amp;zcy;&amp;acy;&amp;pcy;&amp;rcy;&amp;ocy;&amp;scy;&amp;ucy; &amp;mcy;&amp;icy;&amp;ncy;&amp;ucy;&amp;scy; &amp;kcy;&amp;lcy;&amp;icy;&amp;pcy;&amp;acy;&amp;rcy;&amp;t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4" y="5805549"/>
            <a:ext cx="332896" cy="332896"/>
          </a:xfrm>
          <a:prstGeom prst="rect">
            <a:avLst/>
          </a:prstGeom>
          <a:noFill/>
          <a:effectLst>
            <a:outerShdw blurRad="152400" dir="5400000" sx="90000" sy="-19000" rotWithShape="0">
              <a:prstClr val="black">
                <a:alpha val="1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&amp;Kcy;&amp;acy;&amp;rcy;&amp;tcy;&amp;icy;&amp;ncy;&amp;kcy;&amp;icy; &amp;pcy;&amp;ocy; &amp;zcy;&amp;acy;&amp;pcy;&amp;rcy;&amp;ocy;&amp;scy;&amp;ucy; &amp;mcy;&amp;icy;&amp;ncy;&amp;ucy;&amp;scy; &amp;kcy;&amp;lcy;&amp;icy;&amp;pcy;&amp;acy;&amp;rcy;&amp;t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81" y="1881964"/>
            <a:ext cx="351024" cy="3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&amp;Kcy;&amp;acy;&amp;rcy;&amp;tcy;&amp;icy;&amp;ncy;&amp;kcy;&amp;icy; &amp;pcy;&amp;ocy; &amp;zcy;&amp;acy;&amp;pcy;&amp;rcy;&amp;ocy;&amp;scy;&amp;ucy; &amp;mcy;&amp;icy;&amp;ncy;&amp;ucy;&amp;scy; &amp;kcy;&amp;lcy;&amp;icy;&amp;pcy;&amp;acy;&amp;rcy;&amp;t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81" y="2725582"/>
            <a:ext cx="351024" cy="3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&amp;Kcy;&amp;acy;&amp;rcy;&amp;tcy;&amp;icy;&amp;ncy;&amp;kcy;&amp;icy; &amp;pcy;&amp;ocy; &amp;zcy;&amp;acy;&amp;pcy;&amp;rcy;&amp;ocy;&amp;scy;&amp;ucy; &amp;mcy;&amp;icy;&amp;ncy;&amp;ucy;&amp;scy; &amp;kcy;&amp;lcy;&amp;icy;&amp;pcy;&amp;acy;&amp;rcy;&amp;t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80" y="4625828"/>
            <a:ext cx="351024" cy="3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&amp;Kcy;&amp;acy;&amp;rcy;&amp;tcy;&amp;icy;&amp;ncy;&amp;kcy;&amp;icy; &amp;pcy;&amp;ocy; &amp;zcy;&amp;acy;&amp;pcy;&amp;rcy;&amp;ocy;&amp;scy;&amp;ucy; &amp;mcy;&amp;icy;&amp;ncy;&amp;ucy;&amp;scy; &amp;kcy;&amp;lcy;&amp;icy;&amp;pcy;&amp;acy;&amp;rcy;&amp;t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65" y="5143518"/>
            <a:ext cx="351024" cy="3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&amp;Kcy;&amp;acy;&amp;rcy;&amp;tcy;&amp;icy;&amp;ncy;&amp;kcy;&amp;icy; &amp;pcy;&amp;ocy; &amp;zcy;&amp;acy;&amp;pcy;&amp;rcy;&amp;ocy;&amp;scy;&amp;ucy; &amp;mcy;&amp;icy;&amp;ncy;&amp;ucy;&amp;scy; &amp;kcy;&amp;lcy;&amp;icy;&amp;pcy;&amp;acy;&amp;rcy;&amp;t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65" y="5665045"/>
            <a:ext cx="351024" cy="3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&amp;Kcy;&amp;acy;&amp;rcy;&amp;tcy;&amp;icy;&amp;ncy;&amp;kcy;&amp;icy; &amp;pcy;&amp;ocy; &amp;zcy;&amp;acy;&amp;pcy;&amp;rcy;&amp;ocy;&amp;scy;&amp;ucy; &amp;mcy;&amp;icy;&amp;ncy;&amp;ucy;&amp;scy; &amp;kcy;&amp;lcy;&amp;icy;&amp;pcy;&amp;acy;&amp;rcy;&amp;t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65" y="6013130"/>
            <a:ext cx="351024" cy="3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6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138" y="73636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Аппаратные требования для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 R2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70" name="Picture 2" descr="&amp;Kcy;&amp;acy;&amp;rcy;&amp;tcy;&amp;icy;&amp;ncy;&amp;kcy;&amp;icy; &amp;pcy;&amp;ocy; &amp;zcy;&amp;acy;&amp;pcy;&amp;rcy;&amp;ocy;&amp;scy;&amp;ucy; serve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03" y="2923264"/>
            <a:ext cx="5429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AutoShape 3"/>
          <p:cNvSpPr>
            <a:spLocks noChangeArrowheads="1"/>
          </p:cNvSpPr>
          <p:nvPr/>
        </p:nvSpPr>
        <p:spPr bwMode="auto">
          <a:xfrm>
            <a:off x="465138" y="1003876"/>
            <a:ext cx="8177212" cy="4608648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endParaRPr lang="en-US" sz="2600" b="1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5" name="Rounded Rectangle 844806"/>
          <p:cNvSpPr>
            <a:spLocks noChangeArrowheads="1"/>
          </p:cNvSpPr>
          <p:nvPr/>
        </p:nvSpPr>
        <p:spPr bwMode="auto">
          <a:xfrm>
            <a:off x="725786" y="2172420"/>
            <a:ext cx="6629172" cy="3273110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anchor="t" anchorCtr="0">
            <a:noAutofit/>
          </a:bodyPr>
          <a:lstStyle/>
          <a:p>
            <a:pPr marL="350838" lvl="1" indent="-342900" eaLnBrk="0" fontAlgn="base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§"/>
              <a:tabLst>
                <a:tab pos="5035550" algn="r"/>
              </a:tabLs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Разрядность процессора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 	x64</a:t>
            </a:r>
          </a:p>
          <a:p>
            <a:pPr marL="350838" lvl="1" indent="-342900" eaLnBrk="0" fontAlgn="base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§"/>
              <a:tabLst>
                <a:tab pos="5035550" algn="r"/>
              </a:tabLs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Частота работы процессора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 	1.4 GHz</a:t>
            </a:r>
          </a:p>
          <a:p>
            <a:pPr marL="350838" lvl="1" indent="-342900" eaLnBrk="0" fontAlgn="base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§"/>
              <a:tabLst>
                <a:tab pos="5035550" algn="r"/>
              </a:tabLs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Память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(RAM) 	512 MB</a:t>
            </a:r>
          </a:p>
          <a:p>
            <a:pPr marL="350838" lvl="1" indent="-342900" eaLnBrk="0" fontAlgn="base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§"/>
              <a:tabLst>
                <a:tab pos="5035550" algn="r"/>
              </a:tabLs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Объем жесткого диска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 	32 GB</a:t>
            </a:r>
          </a:p>
          <a:p>
            <a:pPr marL="922338" lvl="2" indent="-45720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Ø"/>
              <a:tabLst>
                <a:tab pos="5827713" algn="r"/>
              </a:tabLs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Если сервер имеет больше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16 GB RAM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, то для его установки потребуется больше дискового пространства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0980" y="1065363"/>
            <a:ext cx="6787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Windows Server 2012 R2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имеет следующие минимальные требования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3659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486" y="71681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Установка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 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27" y="1089329"/>
            <a:ext cx="7221782" cy="53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1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486" y="63730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Установка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692" y="1060130"/>
            <a:ext cx="7250265" cy="547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4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785" y="88176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Установка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 </a:t>
            </a:r>
          </a:p>
        </p:txBody>
      </p:sp>
      <p:pic>
        <p:nvPicPr>
          <p:cNvPr id="8194" name="Picture 2" descr="&amp;Kcy;&amp;acy;&amp;rcy;&amp;tcy;&amp;icy;&amp;ncy;&amp;kcy;&amp;icy; &amp;pcy;&amp;ocy; &amp;zcy;&amp;acy;&amp;pcy;&amp;rcy;&amp;ocy;&amp;scy;&amp;ucy; &amp;ucy;&amp;scy;&amp;tcy;&amp;acy;&amp;ncy;&amp;ocy;&amp;vcy;&amp;kcy;&amp;acy; windows server 20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t="11713" r="17129" b="20315"/>
          <a:stretch/>
        </p:blipFill>
        <p:spPr bwMode="auto">
          <a:xfrm>
            <a:off x="2695804" y="1113181"/>
            <a:ext cx="7132195" cy="55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: скругленные углы 39"/>
          <p:cNvSpPr/>
          <p:nvPr/>
        </p:nvSpPr>
        <p:spPr>
          <a:xfrm>
            <a:off x="8539698" y="5852160"/>
            <a:ext cx="947735" cy="408505"/>
          </a:xfrm>
          <a:prstGeom prst="roundRect">
            <a:avLst/>
          </a:prstGeom>
          <a:noFill/>
          <a:ln w="28575">
            <a:solidFill>
              <a:srgbClr val="FA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1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Kcy;&amp;acy;&amp;rcy;&amp;tcy;&amp;icy;&amp;ncy;&amp;kcy;&amp;icy; &amp;pcy;&amp;ocy; &amp;zcy;&amp;acy;&amp;pcy;&amp;rcy;&amp;ocy;&amp;scy;&amp;ucy; &amp;ucy;&amp;scy;&amp;tcy;&amp;acy;&amp;ncy;&amp;ocy;&amp;vcy;&amp;kcy;&amp;acy; windows server 20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t="11713" r="17129" b="20315"/>
          <a:stretch/>
        </p:blipFill>
        <p:spPr bwMode="auto">
          <a:xfrm>
            <a:off x="2695805" y="1113181"/>
            <a:ext cx="7070622" cy="54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486" y="58606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Установка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 </a:t>
            </a:r>
          </a:p>
        </p:txBody>
      </p:sp>
      <p:pic>
        <p:nvPicPr>
          <p:cNvPr id="9218" name="Picture 2" descr="&amp;Kcy;&amp;acy;&amp;rcy;&amp;tcy;&amp;icy;&amp;ncy;&amp;kcy;&amp;icy; &amp;pcy;&amp;ocy; &amp;zcy;&amp;acy;&amp;pcy;&amp;rcy;&amp;ocy;&amp;scy;&amp;ucy; &amp;ucy;&amp;scy;&amp;tcy;&amp;acy;&amp;ncy;&amp;ocy;&amp;vcy;&amp;kcy;&amp;acy; windows server 2012 &amp;ucy;&amp;scy;&amp;lcy;&amp;ocy;&amp;vcy;&amp;icy;&amp;yacy; &amp;lcy;&amp;icy;&amp;tscy;&amp;iecy;&amp;ncy;&amp;zcy;&amp;icy;&amp;i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4588" r="11040" b="16480"/>
          <a:stretch/>
        </p:blipFill>
        <p:spPr bwMode="auto">
          <a:xfrm>
            <a:off x="2838615" y="1318851"/>
            <a:ext cx="6746957" cy="499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555603" y="5828305"/>
            <a:ext cx="939554" cy="364481"/>
          </a:xfrm>
          <a:prstGeom prst="roundRect">
            <a:avLst/>
          </a:prstGeom>
          <a:noFill/>
          <a:ln w="28575">
            <a:solidFill>
              <a:srgbClr val="FA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5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486" y="50076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Установка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491087" y="1077758"/>
            <a:ext cx="7273114" cy="5513873"/>
            <a:chOff x="2347964" y="1077758"/>
            <a:chExt cx="7350921" cy="558941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7964" y="1077758"/>
              <a:ext cx="7350921" cy="558941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2512572" y="3285460"/>
              <a:ext cx="414669" cy="505047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47964" y="3285460"/>
              <a:ext cx="70741" cy="307233"/>
            </a:xfrm>
            <a:prstGeom prst="rect">
              <a:avLst/>
            </a:prstGeom>
            <a:solidFill>
              <a:srgbClr val="0012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18705" y="2883344"/>
              <a:ext cx="74779" cy="1585832"/>
            </a:xfrm>
            <a:prstGeom prst="rect">
              <a:avLst/>
            </a:prstGeom>
            <a:solidFill>
              <a:srgbClr val="6B7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2495682" y="3211149"/>
              <a:ext cx="7345" cy="653668"/>
            </a:xfrm>
            <a:prstGeom prst="line">
              <a:avLst/>
            </a:prstGeom>
            <a:ln w="12700">
              <a:solidFill>
                <a:srgbClr val="5355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327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486" y="115696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Установка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072" y="1090252"/>
            <a:ext cx="7138763" cy="5543357"/>
          </a:xfrm>
          <a:prstGeom prst="rect">
            <a:avLst/>
          </a:prstGeom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8468139" y="5947576"/>
            <a:ext cx="922352" cy="357808"/>
          </a:xfrm>
          <a:prstGeom prst="roundRect">
            <a:avLst/>
          </a:prstGeom>
          <a:noFill/>
          <a:ln w="28575">
            <a:solidFill>
              <a:srgbClr val="FA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4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396" y="99240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Установка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4746" y="1185778"/>
            <a:ext cx="7157625" cy="5374047"/>
            <a:chOff x="2798113" y="1257340"/>
            <a:chExt cx="7157625" cy="5374047"/>
          </a:xfrm>
        </p:grpSpPr>
        <p:pic>
          <p:nvPicPr>
            <p:cNvPr id="11266" name="Picture 2" descr="Ustanovka_Windows_Server_2012_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113" y="1257340"/>
              <a:ext cx="7157625" cy="537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870421" y="5971430"/>
              <a:ext cx="3124862" cy="564542"/>
            </a:xfrm>
            <a:prstGeom prst="rect">
              <a:avLst/>
            </a:prstGeom>
            <a:solidFill>
              <a:srgbClr val="001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374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44" y="52456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модуля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744" y="1235036"/>
            <a:ext cx="6096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2012 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2012 </a:t>
            </a:r>
            <a:endParaRPr lang="ru-RU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Постконфигурация 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2012 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 в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2012 Management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Windows PowerShell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7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375" y="72607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первоначальной настройки 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706" y="1069268"/>
            <a:ext cx="9089723" cy="542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7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253" y="90361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первоначальной настройки 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78" y="1058680"/>
            <a:ext cx="8469283" cy="55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17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497" y="64127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первоначальной настройки 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09887" y="1121135"/>
            <a:ext cx="10192665" cy="5088834"/>
            <a:chOff x="1009887" y="1121135"/>
            <a:chExt cx="10192665" cy="5088834"/>
          </a:xfrm>
        </p:grpSpPr>
        <p:pic>
          <p:nvPicPr>
            <p:cNvPr id="13314" name="Picture 2" descr="&amp;Kcy;&amp;acy;&amp;rcy;&amp;tcy;&amp;icy;&amp;ncy;&amp;kcy;&amp;icy; &amp;pcy;&amp;ocy; &amp;zcy;&amp;acy;&amp;pcy;&amp;rcy;&amp;ocy;&amp;scy;&amp;ucy; &amp;lcy;&amp;ocy;&amp;kcy;&amp;acy;&amp;lcy;&amp;softcy;&amp;ncy;&amp;ycy;&amp;jcy; &amp;scy;&amp;iecy;&amp;rcy;&amp;vcy;&amp;iecy;&amp;rcy; &amp;scy;&amp;vcy;&amp;ocy;&amp;jcy;&amp;scy;&amp;tcy;&amp;vcy;&amp;acy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887" y="1121135"/>
              <a:ext cx="10192665" cy="5088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459297" y="4461333"/>
              <a:ext cx="3944804" cy="238699"/>
            </a:xfrm>
            <a:prstGeom prst="rect">
              <a:avLst/>
            </a:prstGeom>
            <a:noFill/>
            <a:ln w="825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248275" y="2652735"/>
              <a:ext cx="576263" cy="1619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4389" y="2624157"/>
              <a:ext cx="8001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2BC"/>
                  </a:solidFill>
                </a:rPr>
                <a:t>WIN2012</a:t>
              </a:r>
              <a:endParaRPr lang="ru-RU" sz="1200" dirty="0">
                <a:solidFill>
                  <a:srgbClr val="0072BC"/>
                </a:solidFill>
              </a:endParaRPr>
            </a:p>
          </p:txBody>
        </p:sp>
      </p:grpSp>
      <p:sp>
        <p:nvSpPr>
          <p:cNvPr id="10" name="Прямоугольник: скругленные углы 9"/>
          <p:cNvSpPr/>
          <p:nvPr/>
        </p:nvSpPr>
        <p:spPr>
          <a:xfrm>
            <a:off x="5224463" y="2881313"/>
            <a:ext cx="969168" cy="18335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95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915" y="81486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первоначальной настройки 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067341" y="1109731"/>
            <a:ext cx="8213696" cy="5500363"/>
            <a:chOff x="2067341" y="1109731"/>
            <a:chExt cx="8213696" cy="550036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7341" y="1109731"/>
              <a:ext cx="8213696" cy="5500363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130950" y="6249725"/>
              <a:ext cx="1653871" cy="360369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84825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81485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первоначальной настройки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362075" y="1733550"/>
            <a:ext cx="9991725" cy="3790064"/>
            <a:chOff x="1362075" y="1733550"/>
            <a:chExt cx="9991725" cy="379006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2075" y="1733550"/>
              <a:ext cx="9991725" cy="3761779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 flipV="1">
              <a:off x="1657350" y="5431159"/>
              <a:ext cx="8315325" cy="9245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00444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90363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первоначальной настройки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144" y="1023517"/>
            <a:ext cx="9190631" cy="54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47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90363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первоначальной настройки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154940"/>
            <a:ext cx="8391525" cy="53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34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716"/>
          <a:stretch/>
        </p:blipFill>
        <p:spPr>
          <a:xfrm>
            <a:off x="2043112" y="1268397"/>
            <a:ext cx="7529513" cy="5027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893" y="81485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Активация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9251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72608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Конфигурация сервера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9395" b="24042"/>
          <a:stretch/>
        </p:blipFill>
        <p:spPr>
          <a:xfrm>
            <a:off x="1536647" y="1591631"/>
            <a:ext cx="9139146" cy="50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54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63729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Демонстрация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использование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DISM</a:t>
            </a:r>
          </a:p>
        </p:txBody>
      </p:sp>
      <p:pic>
        <p:nvPicPr>
          <p:cNvPr id="78" name="Picture 2" descr="&amp;Kcy;&amp;acy;&amp;rcy;&amp;tcy;&amp;icy;&amp;ncy;&amp;kcy;&amp;icy; &amp;pcy;&amp;ocy; &amp;zcy;&amp;acy;&amp;pcy;&amp;rcy;&amp;ocy;&amp;scy;&amp;ucy; DISM /online /get-fea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9" y="3066279"/>
            <a:ext cx="6348168" cy="31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&amp;Kcy;&amp;acy;&amp;rcy;&amp;tcy;&amp;icy;&amp;ncy;&amp;kcy;&amp;icy; &amp;pcy;&amp;ocy; &amp;zcy;&amp;acy;&amp;pcy;&amp;rcy;&amp;ocy;&amp;scy;&amp;ucy; DISM /online /get-featureinfo /featurename:WindowsServerBack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09" y="4238044"/>
            <a:ext cx="5212665" cy="10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Content Placeholder 2"/>
          <p:cNvSpPr txBox="1">
            <a:spLocks/>
          </p:cNvSpPr>
          <p:nvPr/>
        </p:nvSpPr>
        <p:spPr>
          <a:xfrm>
            <a:off x="983573" y="1219998"/>
            <a:ext cx="11054701" cy="1706082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демонстрации, Вы увидите как использовать командную строку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DISM</a:t>
            </a: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для: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Вывода списка компонентов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их текущего статуса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Сбора информации о компоненте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Backup</a:t>
            </a: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Разрешения компонента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Windows Server Backup</a:t>
            </a:r>
          </a:p>
        </p:txBody>
      </p:sp>
    </p:spTree>
    <p:extLst>
      <p:ext uri="{BB962C8B-B14F-4D97-AF65-F5344CB8AC3E}">
        <p14:creationId xmlns:p14="http://schemas.microsoft.com/office/powerpoint/2010/main" val="194475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44" y="81485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1.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Обзор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 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744" y="1250093"/>
            <a:ext cx="7877067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pt-BR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 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комплектации 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pt-BR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Server 2012 R2 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Базовая установка (</a:t>
            </a:r>
            <a:r>
              <a:rPr lang="ru-RU" sz="2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pt-BR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 Windows Server 2012 R2 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</a:t>
            </a:r>
            <a:r>
              <a:rPr lang="ru-RU" sz="2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188035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69" y="63730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3.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Обзор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 Management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09613" y="1227177"/>
            <a:ext cx="9355824" cy="25886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Что такое диспетчер серверов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?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 и средства удаленного администрирования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диспетчера северов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Сервисы конфигурации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Настройка удаленного управления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удаленного управления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83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72771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диспетчер серверов?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554" name="Picture 2" descr="&amp;Kcy;&amp;acy;&amp;rcy;&amp;tcy;&amp;icy;&amp;ncy;&amp;kcy;&amp;icy; &amp;pcy;&amp;ocy; &amp;zcy;&amp;acy;&amp;pcy;&amp;rcy;&amp;ocy;&amp;scy;&amp;ucy; &amp;dcy;&amp;icy;&amp;scy;&amp;pcy;&amp;iecy;&amp;tcy;&amp;chcy;&amp;iecy;&amp;rcy; &amp;scy;&amp;iecy;&amp;rcy;&amp;vcy;&amp;iecy;&amp;rcy;&amp;ocy;&amp;vcy; windows server 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99" y="1195003"/>
            <a:ext cx="4620575" cy="273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4"/>
          <p:cNvSpPr txBox="1">
            <a:spLocks/>
          </p:cNvSpPr>
          <p:nvPr/>
        </p:nvSpPr>
        <p:spPr>
          <a:xfrm>
            <a:off x="235847" y="1248644"/>
            <a:ext cx="6442550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0" hangingPunct="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None/>
            </a:pPr>
            <a:r>
              <a:rPr lang="ru-RU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использовать диспетчер серверов</a:t>
            </a:r>
            <a:r>
              <a:rPr lang="en-US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69913" lvl="1" indent="-285750" eaLnBrk="0" hangingPunct="0"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несколькими серверами в сети с консоли</a:t>
            </a:r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lvl="1" indent="-285750" eaLnBrk="0" hangingPunct="0"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Добавления ролей и компонентов</a:t>
            </a:r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lvl="1" indent="-285750" eaLnBrk="0" hangingPunct="0"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сеансов </a:t>
            </a: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PowerShell</a:t>
            </a:r>
            <a:endParaRPr lang="ru-RU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lvl="1" indent="-285750" eaLnBrk="0" hangingPunct="0"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Просмотра событий</a:t>
            </a:r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lvl="1" indent="-285750" eaLnBrk="0" hangingPunct="0"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задач конфигурации сервера</a:t>
            </a:r>
          </a:p>
          <a:p>
            <a:pPr marL="569913" lvl="1" indent="-285750" eaLnBrk="0" hangingPunct="0"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серверами нижнего уровня</a:t>
            </a:r>
            <a:endParaRPr lang="ru-RU" sz="1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0" hangingPunct="0">
              <a:buClr>
                <a:srgbClr val="006699"/>
              </a:buClr>
              <a:buNone/>
            </a:pPr>
            <a:r>
              <a:rPr lang="ru-RU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использовать </a:t>
            </a:r>
            <a:r>
              <a:rPr lang="en-US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Analyzer </a:t>
            </a:r>
            <a:r>
              <a:rPr lang="ru-RU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69913" lvl="1" indent="-285750" eaLnBrk="0" hangingPunct="0"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Определения эффективности ролей серверов в вашей сети</a:t>
            </a:r>
          </a:p>
          <a:p>
            <a:pPr marL="569913" lvl="1" indent="-285750" eaLnBrk="0" hangingPunct="0"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Запроса журналов событий для анализа предупреждений и ошибок</a:t>
            </a:r>
          </a:p>
          <a:p>
            <a:pPr marL="569913" lvl="1" indent="-285750" eaLnBrk="0" hangingPunct="0"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Диагностики проблем корректного функционирования определенных ролей</a:t>
            </a:r>
          </a:p>
          <a:p>
            <a:pPr marL="569913" lvl="1" indent="-285750" eaLnBrk="0" hangingPunct="0">
              <a:buClr>
                <a:srgbClr val="006699"/>
              </a:buClr>
              <a:buFontTx/>
              <a:buChar char="•"/>
            </a:pPr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lvl="1" indent="-285750" eaLnBrk="0" hangingPunct="0">
              <a:buClr>
                <a:srgbClr val="006699"/>
              </a:buClr>
              <a:buFontTx/>
              <a:buChar char="•"/>
            </a:pPr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&amp;Kcy;&amp;acy;&amp;rcy;&amp;tcy;&amp;icy;&amp;ncy;&amp;kcy;&amp;icy; &amp;pcy;&amp;ocy; &amp;zcy;&amp;acy;&amp;pcy;&amp;rcy;&amp;ocy;&amp;scy;&amp;ucy; Best Practices 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94" y="5399282"/>
            <a:ext cx="1451292" cy="13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&amp;Kcy;&amp;acy;&amp;rcy;&amp;tcy;&amp;icy;&amp;ncy;&amp;kcy;&amp;icy; &amp;pcy;&amp;ocy; &amp;zcy;&amp;acy;&amp;pcy;&amp;rcy;&amp;ocy;&amp;scy;&amp;ucy; analyz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76" y="4318975"/>
            <a:ext cx="2166604" cy="15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&amp;Kcy;&amp;acy;&amp;rcy;&amp;tcy;&amp;icy;&amp;ncy;&amp;kcy;&amp;icy; &amp;pcy;&amp;ocy; &amp;zcy;&amp;acy;&amp;pcy;&amp;rcy;&amp;ocy;&amp;scy;&amp;ucy; best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80" y="5296168"/>
            <a:ext cx="1669593" cy="14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ie 5"/>
          <p:cNvSpPr/>
          <p:nvPr/>
        </p:nvSpPr>
        <p:spPr>
          <a:xfrm rot="12955210">
            <a:off x="4269793" y="1609339"/>
            <a:ext cx="2792880" cy="3061389"/>
          </a:xfrm>
          <a:prstGeom prst="pie">
            <a:avLst>
              <a:gd name="adj1" fmla="val 4299936"/>
              <a:gd name="adj2" fmla="val 999896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grpSp>
        <p:nvGrpSpPr>
          <p:cNvPr id="24" name="Group 13"/>
          <p:cNvGrpSpPr/>
          <p:nvPr/>
        </p:nvGrpSpPr>
        <p:grpSpPr>
          <a:xfrm>
            <a:off x="6648442" y="2104550"/>
            <a:ext cx="913249" cy="600610"/>
            <a:chOff x="5094991" y="2317406"/>
            <a:chExt cx="1321179" cy="958302"/>
          </a:xfrm>
        </p:grpSpPr>
        <p:pic>
          <p:nvPicPr>
            <p:cNvPr id="2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641" y="2317406"/>
              <a:ext cx="828298" cy="781235"/>
            </a:xfrm>
            <a:prstGeom prst="rect">
              <a:avLst/>
            </a:prstGeom>
          </p:spPr>
        </p:pic>
        <p:pic>
          <p:nvPicPr>
            <p:cNvPr id="2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825" y="2814213"/>
              <a:ext cx="744345" cy="461495"/>
            </a:xfrm>
            <a:prstGeom prst="rect">
              <a:avLst/>
            </a:prstGeom>
          </p:spPr>
        </p:pic>
        <p:pic>
          <p:nvPicPr>
            <p:cNvPr id="2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991" y="2456789"/>
              <a:ext cx="384014" cy="641852"/>
            </a:xfrm>
            <a:prstGeom prst="rect">
              <a:avLst/>
            </a:prstGeom>
          </p:spPr>
        </p:pic>
      </p:grpSp>
      <p:pic>
        <p:nvPicPr>
          <p:cNvPr id="40" name="Picture 34" descr="EndUser_CiscoWork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59484" y="2498660"/>
            <a:ext cx="698610" cy="758969"/>
          </a:xfrm>
          <a:prstGeom prst="rect">
            <a:avLst/>
          </a:prstGeom>
          <a:noFill/>
        </p:spPr>
      </p:pic>
      <p:pic>
        <p:nvPicPr>
          <p:cNvPr id="42" name="Picture 16" descr="Symbol_Man_R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6453" y="2215940"/>
            <a:ext cx="283193" cy="447975"/>
          </a:xfrm>
          <a:prstGeom prst="rect">
            <a:avLst/>
          </a:prstGeom>
          <a:noFill/>
        </p:spPr>
      </p:pic>
      <p:pic>
        <p:nvPicPr>
          <p:cNvPr id="43" name="Picture 22" descr="Symbol_Woman_Yello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6401" y="2177319"/>
            <a:ext cx="243296" cy="450642"/>
          </a:xfrm>
          <a:prstGeom prst="rect">
            <a:avLst/>
          </a:prstGeom>
          <a:noFill/>
        </p:spPr>
      </p:pic>
      <p:pic>
        <p:nvPicPr>
          <p:cNvPr id="44" name="Picture 28" descr="Symbol_Woman_Te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67199" y="2238099"/>
            <a:ext cx="243296" cy="450641"/>
          </a:xfrm>
          <a:prstGeom prst="rect">
            <a:avLst/>
          </a:prstGeom>
          <a:noFill/>
        </p:spPr>
      </p:pic>
      <p:pic>
        <p:nvPicPr>
          <p:cNvPr id="29" name="Picture 2" descr="File-Application_Server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53" y="2742377"/>
            <a:ext cx="470611" cy="6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9"/>
          <p:cNvGrpSpPr/>
          <p:nvPr/>
        </p:nvGrpSpPr>
        <p:grpSpPr>
          <a:xfrm>
            <a:off x="6755335" y="3079839"/>
            <a:ext cx="545214" cy="555410"/>
            <a:chOff x="6958274" y="4752741"/>
            <a:chExt cx="1098030" cy="1123016"/>
          </a:xfrm>
        </p:grpSpPr>
        <p:pic>
          <p:nvPicPr>
            <p:cNvPr id="22" name="Picture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8274" y="4959863"/>
              <a:ext cx="928441" cy="915894"/>
            </a:xfrm>
            <a:prstGeom prst="rect">
              <a:avLst/>
            </a:prstGeom>
          </p:spPr>
        </p:pic>
        <p:pic>
          <p:nvPicPr>
            <p:cNvPr id="23" name="Picture 1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894" y="4752741"/>
              <a:ext cx="547410" cy="751046"/>
            </a:xfrm>
            <a:prstGeom prst="rect">
              <a:avLst/>
            </a:prstGeom>
          </p:spPr>
        </p:pic>
      </p:grpSp>
      <p:pic>
        <p:nvPicPr>
          <p:cNvPr id="30" name="Picture 2" descr="File-Application_Server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79" y="1944962"/>
            <a:ext cx="300406" cy="43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File-Application_Server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40" y="1574966"/>
            <a:ext cx="300406" cy="43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File-Application_Server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3" y="1803805"/>
            <a:ext cx="470611" cy="6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606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207" y="118496"/>
            <a:ext cx="12563823" cy="600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300" dirty="0">
                <a:solidFill>
                  <a:schemeClr val="bg1"/>
                </a:solidFill>
                <a:latin typeface="+mj-lt"/>
              </a:rPr>
              <a:t>Администрирование и средства удаленного администрирования </a:t>
            </a:r>
            <a:endParaRPr lang="en-US" sz="3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2442" y="1017765"/>
            <a:ext cx="5608057" cy="4496990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администрирования</a:t>
            </a:r>
            <a:r>
              <a:rPr lang="en-CA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indent="-360000">
              <a:buFont typeface="Wingdings" panose="05000000000000000000" pitchFamily="2" charset="2"/>
              <a:buChar char="§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администрирования </a:t>
            </a:r>
            <a:r>
              <a:rPr lang="en-CA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Directory</a:t>
            </a:r>
          </a:p>
          <a:p>
            <a:pPr lvl="1" indent="-360000">
              <a:buFont typeface="Wingdings" panose="05000000000000000000" pitchFamily="2" charset="2"/>
              <a:buChar char="§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Пользователи и компьютеры </a:t>
            </a:r>
            <a:r>
              <a:rPr lang="en-CA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Directory</a:t>
            </a:r>
            <a:endParaRPr lang="ru-RU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§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 настройки доменных служб</a:t>
            </a:r>
            <a:endParaRPr lang="en-CA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§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Просмотрщик событий</a:t>
            </a:r>
            <a:endParaRPr lang="en-CA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§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Консоль групповых политик</a:t>
            </a:r>
            <a:endParaRPr lang="en-CA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§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Диспетчер </a:t>
            </a:r>
            <a:r>
              <a:rPr lang="en-CA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</a:t>
            </a:r>
          </a:p>
          <a:p>
            <a:pPr lvl="1" indent="-360000">
              <a:buFont typeface="Wingdings" panose="05000000000000000000" pitchFamily="2" charset="2"/>
              <a:buChar char="§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производительности</a:t>
            </a:r>
          </a:p>
          <a:p>
            <a:pPr lvl="1" indent="-360000">
              <a:buFont typeface="Wingdings" panose="05000000000000000000" pitchFamily="2" charset="2"/>
              <a:buChar char="§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ресурсов</a:t>
            </a:r>
          </a:p>
          <a:p>
            <a:pPr lvl="1" indent="-360000">
              <a:buFont typeface="Wingdings" panose="05000000000000000000" pitchFamily="2" charset="2"/>
              <a:buChar char="§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Планировщик заданий</a:t>
            </a:r>
          </a:p>
          <a:p>
            <a:pPr lvl="1" indent="-360000">
              <a:buFont typeface="Wingdings" panose="05000000000000000000" pitchFamily="2" charset="2"/>
              <a:buChar char="§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использоваться для управления системами не присоединенными к домену</a:t>
            </a:r>
          </a:p>
          <a:p>
            <a:pPr marL="0" lvl="0" indent="0">
              <a:buNone/>
            </a:pPr>
            <a:br>
              <a:rPr lang="ru-RU" sz="2000" dirty="0"/>
            </a:br>
            <a:endParaRPr lang="en-CA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&amp;Kcy;&amp;acy;&amp;rcy;&amp;tcy;&amp;icy;&amp;ncy;&amp;kcy;&amp;icy; &amp;pcy;&amp;ocy; &amp;zcy;&amp;acy;&amp;pcy;&amp;rcy;&amp;ocy;&amp;scy;&amp;ucy; &amp;tscy;&amp;iecy;&amp;ncy;&amp;tcy;&amp;rcy; &amp;acy;&amp;dcy;&amp;mcy;&amp;icy;&amp;ncy;&amp;icy;&amp;scy;&amp;tcy;&amp;rcy;&amp;icy;&amp;rcy;&amp;ocy;&amp;vcy;&amp;acy;&amp;ncy;&amp;icy;&amp;yacy; 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57" y="1112801"/>
            <a:ext cx="4602106" cy="3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&amp;Kcy;&amp;acy;&amp;rcy;&amp;tcy;&amp;icy;&amp;ncy;&amp;kcy;&amp;icy; &amp;pcy;&amp;ocy; &amp;zcy;&amp;acy;&amp;pcy;&amp;rcy;&amp;ocy;&amp;scy;&amp;ucy; &amp;Pcy;&amp;ocy;&amp;lcy;&amp;softcy;&amp;zcy;&amp;ocy;&amp;vcy;&amp;acy;&amp;tcy;&amp;iecy;&amp;lcy;&amp;icy; &amp;icy; &amp;kcy;&amp;ocy;&amp;mcy;&amp;pcy;&amp;softcy;&amp;yucy;&amp;tcy;&amp;iecy;&amp;rcy;&amp;ycy; 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48" y="2079809"/>
            <a:ext cx="4228384" cy="283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&amp;Kcy;&amp;acy;&amp;rcy;&amp;tcy;&amp;icy;&amp;ncy;&amp;kcy;&amp;icy; &amp;pcy;&amp;ocy; &amp;zcy;&amp;acy;&amp;pcy;&amp;rcy;&amp;ocy;&amp;scy;&amp;ucy; DNS &amp;dcy;&amp;icy;&amp;scy;&amp;pcy;&amp;iecy;&amp;tcy;&amp;chcy;&amp;iecy;&amp;rcy; 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66" y="3160673"/>
            <a:ext cx="3818119" cy="27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&amp;Kcy;&amp;acy;&amp;rcy;&amp;tcy;&amp;icy;&amp;ncy;&amp;kcy;&amp;icy; &amp;pcy;&amp;ocy; &amp;zcy;&amp;acy;&amp;pcy;&amp;rcy;&amp;ocy;&amp;scy;&amp;ucy; &amp;gcy;&amp;rcy;&amp;ucy;&amp;pcy;&amp;pcy;&amp;ocy;&amp;vcy;&amp;ycy;&amp;khcy; &amp;pcy;&amp;ocy;&amp;lcy;&amp;icy;&amp;tcy;&amp;icy;&amp;kcy; 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777" y="4317556"/>
            <a:ext cx="4471982" cy="23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59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934" y="81485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Демонстрация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использование диспетчера серверов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934" y="1172289"/>
            <a:ext cx="1090362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этой демонстрации, вы увидите, как: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Добавить компонент с помощью мастера добавления ролей и компонентов</a:t>
            </a: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Просмотреть события связанные с ролями</a:t>
            </a: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Запустить анализатор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роли</a:t>
            </a: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Вывести список инструментов, доступных из диспетчера серверов</a:t>
            </a: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Перезапустить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788" lvl="1" indent="0">
              <a:buNone/>
            </a:pP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54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72059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Сервисы конфигурации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061" y="1038990"/>
            <a:ext cx="4888441" cy="56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34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783" y="1009462"/>
            <a:ext cx="5556062" cy="3817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187" y="42920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Настройка удаленного управления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761" y="1124897"/>
            <a:ext cx="6397501" cy="3503077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7938" lvl="1" indent="0" eaLnBrk="0" hangingPunct="0">
              <a:spcBef>
                <a:spcPts val="1800"/>
              </a:spcBef>
              <a:buClr>
                <a:srgbClr val="006699"/>
              </a:buClr>
              <a:buNone/>
            </a:pP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принятии решения об использовании удаленного управления, необходимо учитывать следующее:</a:t>
            </a:r>
            <a:endParaRPr 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688" lvl="1" indent="-285750" eaLnBrk="0" hangingPunct="0"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Управлять сервером удаленно более удобно, чем локально</a:t>
            </a:r>
          </a:p>
          <a:p>
            <a:pPr marL="293688" lvl="1" indent="-285750" eaLnBrk="0" hangingPunct="0"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WinRM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 можете использовать консоли, утилиты командной строки или 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PowerShell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выполнения задач удаленного управления</a:t>
            </a:r>
          </a:p>
          <a:p>
            <a:pPr marL="293688" lvl="1" indent="-285750" eaLnBrk="0" hangingPunct="0"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удаленного рабочего стола, Вы можете войти в систему на сервере локально или по сети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2841" y="38643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br>
              <a:rPr lang="ru-RU" dirty="0"/>
            </a:br>
            <a:endParaRPr lang="ru-RU" dirty="0"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37671" y="6076586"/>
            <a:ext cx="1630020" cy="1713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37671" y="6247957"/>
            <a:ext cx="1630020" cy="1713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37671" y="6418039"/>
            <a:ext cx="1630020" cy="1713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737671" y="6589410"/>
            <a:ext cx="1630020" cy="1713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576427" y="3955711"/>
            <a:ext cx="3127374" cy="2751557"/>
            <a:chOff x="582842" y="3864324"/>
            <a:chExt cx="3127374" cy="275155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582842" y="3864324"/>
              <a:ext cx="3127374" cy="27515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Цилиндр 6"/>
            <p:cNvSpPr/>
            <p:nvPr/>
          </p:nvSpPr>
          <p:spPr>
            <a:xfrm>
              <a:off x="828989" y="4114557"/>
              <a:ext cx="625701" cy="367632"/>
            </a:xfrm>
            <a:prstGeom prst="ca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45288" y="4154618"/>
              <a:ext cx="643269" cy="34274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601278" y="4154618"/>
              <a:ext cx="643269" cy="34274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03814" y="4731284"/>
              <a:ext cx="643269" cy="3427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02742" y="4731285"/>
              <a:ext cx="643269" cy="3427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97403" y="4731285"/>
              <a:ext cx="643269" cy="34274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92064" y="4731285"/>
              <a:ext cx="643269" cy="34274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03814" y="5117424"/>
              <a:ext cx="1758639" cy="3427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601277" y="5117423"/>
              <a:ext cx="934056" cy="3427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6947" y="5498942"/>
              <a:ext cx="2738386" cy="3427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76818" y="6057411"/>
              <a:ext cx="2738386" cy="34274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1112205" y="4494559"/>
              <a:ext cx="0" cy="2792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1776516" y="4482189"/>
              <a:ext cx="0" cy="2792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2327861" y="4482188"/>
              <a:ext cx="0" cy="2792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2981763" y="4481840"/>
              <a:ext cx="0" cy="2792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14616" y="4200902"/>
              <a:ext cx="11839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Registry 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60950" y="4124899"/>
              <a:ext cx="773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WMI Service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36942" y="4139446"/>
              <a:ext cx="773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EventLog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Service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4382" y="4714085"/>
              <a:ext cx="773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Config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plugin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13708" y="4712922"/>
              <a:ext cx="773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WMI plugin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17638" y="4704911"/>
              <a:ext cx="773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 plugin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77619" y="4707958"/>
              <a:ext cx="773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 plugin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32779" y="5091226"/>
              <a:ext cx="1064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WSMan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Clietn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DLL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20257" y="5089658"/>
              <a:ext cx="773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WSMan</a:t>
              </a: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DLL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19229" y="5528543"/>
              <a:ext cx="13359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WSMan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Service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61083" y="6105672"/>
              <a:ext cx="13359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HTTP.sys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15140" y="6043693"/>
            <a:ext cx="900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87927" y="6197744"/>
            <a:ext cx="1874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Components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89944" y="6364434"/>
            <a:ext cx="900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WinRM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09824" y="6552770"/>
            <a:ext cx="1485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Platform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2" descr="File-Application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32" y="3556554"/>
            <a:ext cx="476327" cy="67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4343595" y="3574328"/>
            <a:ext cx="2342667" cy="2459748"/>
            <a:chOff x="4387566" y="3470334"/>
            <a:chExt cx="2342667" cy="2459748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4387566" y="3864324"/>
              <a:ext cx="2342667" cy="20657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634260" y="4139446"/>
              <a:ext cx="891007" cy="34274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588542" y="4139446"/>
              <a:ext cx="818931" cy="3427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634260" y="4547217"/>
              <a:ext cx="1773213" cy="3427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634261" y="4948752"/>
              <a:ext cx="891006" cy="3427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88542" y="4948752"/>
              <a:ext cx="818931" cy="3427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34261" y="5397587"/>
              <a:ext cx="1129132" cy="34274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806255" y="5397587"/>
              <a:ext cx="601218" cy="3427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59143" y="4193406"/>
              <a:ext cx="13359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Client App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14567" y="4116461"/>
              <a:ext cx="1335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Cmdfile</a:t>
              </a: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tool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47840" y="4917264"/>
              <a:ext cx="900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WSMan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DLL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95366" y="4522931"/>
              <a:ext cx="1104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WSMan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Automation DLL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27156" y="4931380"/>
              <a:ext cx="900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WSMan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Client DLL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35314" y="5456039"/>
              <a:ext cx="9003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WinHTTP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45421" y="5363031"/>
              <a:ext cx="900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WSMan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plugin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5283181" y="3470334"/>
              <a:ext cx="667527" cy="669111"/>
            </a:xfrm>
            <a:prstGeom prst="rect">
              <a:avLst/>
            </a:prstGeom>
          </p:spPr>
        </p:pic>
      </p:grpSp>
      <p:cxnSp>
        <p:nvCxnSpPr>
          <p:cNvPr id="63" name="Прямая со стрелкой 62"/>
          <p:cNvCxnSpPr/>
          <p:nvPr/>
        </p:nvCxnSpPr>
        <p:spPr>
          <a:xfrm>
            <a:off x="2103915" y="5894458"/>
            <a:ext cx="0" cy="2792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Стрелка: влево-вправо 59"/>
          <p:cNvSpPr/>
          <p:nvPr/>
        </p:nvSpPr>
        <p:spPr>
          <a:xfrm rot="20006821">
            <a:off x="3382963" y="5855614"/>
            <a:ext cx="1246394" cy="374346"/>
          </a:xfrm>
          <a:prstGeom prst="leftRightArrow">
            <a:avLst/>
          </a:prstGeom>
          <a:solidFill>
            <a:srgbClr val="E3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HTTP/HTTPS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99833" y="3646277"/>
            <a:ext cx="104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Клиент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48992" y="3677633"/>
            <a:ext cx="104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Сервер</a:t>
            </a:r>
          </a:p>
        </p:txBody>
      </p:sp>
    </p:spTree>
    <p:extLst>
      <p:ext uri="{BB962C8B-B14F-4D97-AF65-F5344CB8AC3E}">
        <p14:creationId xmlns:p14="http://schemas.microsoft.com/office/powerpoint/2010/main" val="2588293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638" y="0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Демонстрация: запуск удаленного управления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01638" y="13260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 Вы увидите как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диспетчер серверов для управления удаленным сервером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Добавлять роль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 Server role </a:t>
            </a: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удаленный сервер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Подключаться к удаленному серверу по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RDP</a:t>
            </a: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настраивать его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88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90912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4.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Введение в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PowerShell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4675" y="1247773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87362" y="1247773"/>
            <a:ext cx="9437688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indent="-36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Что такое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Windows PowerShell?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Синтаксис 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Windows PowerShell Cmdlet 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Общие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Cmdlets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Server Administration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Демонстрация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спользование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Windows PowerShell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Что такое</a:t>
            </a:r>
            <a:r>
              <a:rPr kumimoji="0" lang="ru-RU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Windows PowerShell ISE?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Демонстрация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Windows PowerShell ISE
Windows PowerShell Desired State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602593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77967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PowerShell?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4675" y="1247773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pic>
        <p:nvPicPr>
          <p:cNvPr id="8" name="Picture 2" descr="&amp;Kcy;&amp;acy;&amp;rcy;&amp;tcy;&amp;icy;&amp;ncy;&amp;kcy;&amp;icy; &amp;pcy;&amp;ocy; &amp;zcy;&amp;acy;&amp;pcy;&amp;rcy;&amp;ocy;&amp;scy;&amp;ucy; windows powersh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89" y="1079382"/>
            <a:ext cx="1589546" cy="15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7200900" y="2613618"/>
            <a:ext cx="4991100" cy="3743325"/>
            <a:chOff x="7200900" y="2613618"/>
            <a:chExt cx="4991100" cy="3743325"/>
          </a:xfrm>
        </p:grpSpPr>
        <p:pic>
          <p:nvPicPr>
            <p:cNvPr id="1026" name="Picture 2" descr="&amp;Kcy;&amp;acy;&amp;rcy;&amp;tcy;&amp;icy;&amp;ncy;&amp;kcy;&amp;icy; &amp;pcy;&amp;ocy; &amp;zcy;&amp;acy;&amp;pcy;&amp;rcy;&amp;ocy;&amp;scy;&amp;ucy; windows powershell architect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900" y="2613618"/>
              <a:ext cx="4991100" cy="3743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064551" y="2863414"/>
              <a:ext cx="33468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Архитектура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PowerShell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58635" y="3482542"/>
              <a:ext cx="1344707" cy="615553"/>
            </a:xfrm>
            <a:prstGeom prst="rect">
              <a:avLst/>
            </a:prstGeom>
            <a:solidFill>
              <a:srgbClr val="E9D4D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User Experience</a:t>
              </a:r>
              <a:endParaRPr lang="ru-RU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65609" y="3613346"/>
              <a:ext cx="1344707" cy="353943"/>
            </a:xfrm>
            <a:prstGeom prst="rect">
              <a:avLst/>
            </a:prstGeom>
            <a:solidFill>
              <a:srgbClr val="E9D4D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Engine</a:t>
              </a:r>
              <a:endParaRPr lang="ru-RU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28804" y="3519814"/>
              <a:ext cx="1344707" cy="615553"/>
            </a:xfrm>
            <a:prstGeom prst="rect">
              <a:avLst/>
            </a:prstGeom>
            <a:solidFill>
              <a:srgbClr val="E9D4D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Managed Elements</a:t>
              </a:r>
              <a:endParaRPr lang="ru-RU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88729" y="4356262"/>
              <a:ext cx="884518" cy="292388"/>
            </a:xfrm>
            <a:prstGeom prst="rect">
              <a:avLst/>
            </a:prstGeom>
            <a:solidFill>
              <a:srgbClr val="C4575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Shell</a:t>
              </a: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14647" y="4972354"/>
              <a:ext cx="985494" cy="292388"/>
            </a:xfrm>
            <a:prstGeom prst="rect">
              <a:avLst/>
            </a:prstGeom>
            <a:solidFill>
              <a:srgbClr val="C4575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Language</a:t>
              </a: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14647" y="5588446"/>
              <a:ext cx="985494" cy="292388"/>
            </a:xfrm>
            <a:prstGeom prst="rect">
              <a:avLst/>
            </a:prstGeom>
            <a:solidFill>
              <a:srgbClr val="C4575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Debugger</a:t>
              </a: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03703" y="4356262"/>
              <a:ext cx="985494" cy="292388"/>
            </a:xfrm>
            <a:prstGeom prst="rect">
              <a:avLst/>
            </a:prstGeom>
            <a:solidFill>
              <a:srgbClr val="C4575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APIs</a:t>
              </a: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91431" y="4872326"/>
              <a:ext cx="985494" cy="492443"/>
            </a:xfrm>
            <a:prstGeom prst="rect">
              <a:avLst/>
            </a:prstGeom>
            <a:solidFill>
              <a:srgbClr val="C4575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Execution Context</a:t>
              </a: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65690" y="5588445"/>
              <a:ext cx="1061519" cy="292388"/>
            </a:xfrm>
            <a:prstGeom prst="rect">
              <a:avLst/>
            </a:prstGeom>
            <a:solidFill>
              <a:srgbClr val="C4575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 </a:t>
              </a:r>
              <a:r>
                <a:rPr lang="en-US" sz="1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Mgr</a:t>
              </a: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Content Placeholder 1" descr="Screen shot of a Windows PowerShell window, with a list of Windows PowerShell cmdlets and their associated modules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668" r="18186" b="26201"/>
          <a:stretch/>
        </p:blipFill>
        <p:spPr>
          <a:xfrm>
            <a:off x="269422" y="1104898"/>
            <a:ext cx="7014504" cy="54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86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47238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PowerShell?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4675" y="1247773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pic>
        <p:nvPicPr>
          <p:cNvPr id="18" name="Content Placeholder 1" descr="Screen shot of Windows PowerShell cmdlets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t="5455" r="57632" b="52232"/>
          <a:stretch/>
        </p:blipFill>
        <p:spPr bwMode="auto">
          <a:xfrm>
            <a:off x="265836" y="3057319"/>
            <a:ext cx="4362041" cy="327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265836" y="1015511"/>
            <a:ext cx="7144614" cy="972926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Синтаксис </a:t>
            </a:r>
            <a:r>
              <a:rPr lang="en-US" sz="2000" b="1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Windows PowerShell Cmdlet:</a:t>
            </a:r>
          </a:p>
        </p:txBody>
      </p:sp>
      <p:sp>
        <p:nvSpPr>
          <p:cNvPr id="22" name="Rounded Rectangle 844806"/>
          <p:cNvSpPr>
            <a:spLocks noChangeArrowheads="1"/>
          </p:cNvSpPr>
          <p:nvPr/>
        </p:nvSpPr>
        <p:spPr bwMode="auto">
          <a:xfrm>
            <a:off x="265836" y="1494945"/>
            <a:ext cx="6245225" cy="1562374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699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Get-Help -Noun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NounName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699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Get-Help -Verb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VerbName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699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Help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CmdltName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699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Get-Command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561541"/>
              </p:ext>
            </p:extLst>
          </p:nvPr>
        </p:nvGraphicFramePr>
        <p:xfrm>
          <a:off x="5784133" y="1072730"/>
          <a:ext cx="5150904" cy="14859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7726">
                  <a:extLst>
                    <a:ext uri="{9D8B030D-6E8A-4147-A177-3AD203B41FA5}">
                      <a16:colId xmlns:a16="http://schemas.microsoft.com/office/drawing/2014/main" val="4245701504"/>
                    </a:ext>
                  </a:extLst>
                </a:gridCol>
                <a:gridCol w="1287726">
                  <a:extLst>
                    <a:ext uri="{9D8B030D-6E8A-4147-A177-3AD203B41FA5}">
                      <a16:colId xmlns:a16="http://schemas.microsoft.com/office/drawing/2014/main" val="755735998"/>
                    </a:ext>
                  </a:extLst>
                </a:gridCol>
                <a:gridCol w="1287726">
                  <a:extLst>
                    <a:ext uri="{9D8B030D-6E8A-4147-A177-3AD203B41FA5}">
                      <a16:colId xmlns:a16="http://schemas.microsoft.com/office/drawing/2014/main" val="2826061940"/>
                    </a:ext>
                  </a:extLst>
                </a:gridCol>
                <a:gridCol w="1287726">
                  <a:extLst>
                    <a:ext uri="{9D8B030D-6E8A-4147-A177-3AD203B41FA5}">
                      <a16:colId xmlns:a16="http://schemas.microsoft.com/office/drawing/2014/main" val="1818206704"/>
                    </a:ext>
                  </a:extLst>
                </a:gridCol>
              </a:tblGrid>
              <a:tr h="46970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457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457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 </a:t>
                      </a:r>
                    </a:p>
                  </a:txBody>
                  <a:tcPr anchor="ctr">
                    <a:solidFill>
                      <a:srgbClr val="C457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</a:t>
                      </a:r>
                    </a:p>
                  </a:txBody>
                  <a:tcPr anchor="ctr">
                    <a:solidFill>
                      <a:srgbClr val="C45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33281"/>
                  </a:ext>
                </a:extLst>
              </a:tr>
              <a:tr h="48688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8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8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8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Get-Date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8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53164"/>
                  </a:ext>
                </a:extLst>
              </a:tr>
              <a:tr h="52930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W3SVC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Start-Service W3SVC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902745"/>
                  </a:ext>
                </a:extLst>
              </a:tr>
            </a:tbl>
          </a:graphicData>
        </a:graphic>
      </p:graphicFrame>
      <p:sp>
        <p:nvSpPr>
          <p:cNvPr id="23" name="Прямоугольник: скругленные углы 22"/>
          <p:cNvSpPr/>
          <p:nvPr/>
        </p:nvSpPr>
        <p:spPr>
          <a:xfrm>
            <a:off x="4268957" y="2634262"/>
            <a:ext cx="3674526" cy="60355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Get-Service W3svc | format-list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8118837" y="2638153"/>
            <a:ext cx="3890239" cy="5996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Get-Service | sort-object name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035588" y="3349808"/>
            <a:ext cx="6647993" cy="7066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Get-Service | where-object {$_.status –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“running” }  | sort-object name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714078"/>
              </p:ext>
            </p:extLst>
          </p:nvPr>
        </p:nvGraphicFramePr>
        <p:xfrm>
          <a:off x="4769222" y="4184042"/>
          <a:ext cx="5746377" cy="242842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631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744">
                <a:tc>
                  <a:txBody>
                    <a:bodyPr/>
                    <a:lstStyle/>
                    <a:p>
                      <a:pPr algn="ctr"/>
                      <a:r>
                        <a:rPr lang="en-CA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Administration cmdlets</a:t>
                      </a:r>
                      <a:endParaRPr lang="en-CA" sz="15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Детали</a:t>
                      </a:r>
                      <a:r>
                        <a:rPr lang="ru-RU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CA" sz="15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Cmdlets</a:t>
                      </a:r>
                      <a:endParaRPr lang="en-US" sz="1500" b="0" dirty="0"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Service noun</a:t>
                      </a:r>
                      <a:endParaRPr lang="en-US" sz="1500" b="0" dirty="0"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Log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Cmdlets</a:t>
                      </a:r>
                      <a:endParaRPr lang="en-US" sz="1500" b="0" dirty="0"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Eventlog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noun</a:t>
                      </a:r>
                      <a:endParaRPr lang="en-US" sz="1500" b="0" dirty="0"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Cmdlets</a:t>
                      </a:r>
                      <a:endParaRPr lang="en-US" sz="1500" b="0" dirty="0"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Process noun</a:t>
                      </a:r>
                      <a:endParaRPr lang="en-US" sz="1500" b="0" dirty="0"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ServerManager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module</a:t>
                      </a:r>
                      <a:endParaRPr lang="en-US" sz="1500" b="0" dirty="0"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Allows the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WindowsFeature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noun</a:t>
                      </a:r>
                      <a:endParaRPr lang="en-US" sz="1500" b="0" dirty="0"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Windows PowerShell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 Management</a:t>
                      </a:r>
                      <a:endParaRPr lang="en-US" sz="1500" b="0" dirty="0"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Allows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cmdlets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scripts to be run on remote computers</a:t>
                      </a:r>
                      <a:endParaRPr lang="en-US" sz="1500" b="0" dirty="0"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28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&amp;Kcy;&amp;acy;&amp;rcy;&amp;tcy;&amp;icy;&amp;ncy;&amp;kcy;&amp;icy; &amp;pcy;&amp;ocy; &amp;zcy;&amp;acy;&amp;pcy;&amp;rcy;&amp;ocy;&amp;scy;&amp;ucy; windows server 2012 r2 datacen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1" r="19009"/>
          <a:stretch/>
        </p:blipFill>
        <p:spPr bwMode="auto">
          <a:xfrm>
            <a:off x="7032991" y="1684558"/>
            <a:ext cx="2015948" cy="19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259" y="73368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Варианты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 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432163" y="1061148"/>
            <a:ext cx="5855318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комплектации </a:t>
            </a:r>
            <a:r>
              <a:rPr lang="en-US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2012</a:t>
            </a: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7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altLang="ja-JP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2012 R2 Standard</a:t>
            </a: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altLang="ja-JP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2012 R2 Datacenter</a:t>
            </a: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altLang="ja-JP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2012 R2 Foundation</a:t>
            </a: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altLang="ja-JP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2012 R2 Essentials</a:t>
            </a: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nn-NO" altLang="ja-JP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Hyper-V Server 2012 R2</a:t>
            </a: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altLang="ja-JP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Storage Server 2012 R2 Workgroup</a:t>
            </a: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altLang="ja-JP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Storage Server 2012 R2 Standard</a:t>
            </a: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altLang="ja-JP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MultiPoint Server 2012 Standard</a:t>
            </a: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altLang="ja-JP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MultiPoint Server 2012 Premium</a:t>
            </a:r>
            <a:endParaRPr lang="en-CA" sz="17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Windows Server 2012 R2 Standa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18" y="1499635"/>
            <a:ext cx="1753700" cy="17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Kcy;&amp;acy;&amp;rcy;&amp;tcy;&amp;icy;&amp;ncy;&amp;kcy;&amp;icy; &amp;pcy;&amp;ocy; &amp;zcy;&amp;acy;&amp;pcy;&amp;rcy;&amp;ocy;&amp;scy;&amp;ucy; Windows Server 2012 R2 Fou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841" y="2115147"/>
            <a:ext cx="1452511" cy="17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Kcy;&amp;acy;&amp;rcy;&amp;tcy;&amp;icy;&amp;ncy;&amp;kcy;&amp;icy; &amp;pcy;&amp;ocy; &amp;zcy;&amp;acy;&amp;pcy;&amp;rcy;&amp;ocy;&amp;scy;&amp;ucy; Windows Server 2012 R2 Found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360" y="2345326"/>
            <a:ext cx="1860528" cy="181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7441492" y="4001772"/>
            <a:ext cx="1787478" cy="1753700"/>
            <a:chOff x="3564040" y="5067503"/>
            <a:chExt cx="1787478" cy="1753700"/>
          </a:xfrm>
        </p:grpSpPr>
        <p:pic>
          <p:nvPicPr>
            <p:cNvPr id="156" name="Picture 2" descr="&amp;Kcy;&amp;acy;&amp;rcy;&amp;tcy;&amp;icy;&amp;ncy;&amp;kcy;&amp;icy; &amp;pcy;&amp;ocy; &amp;zcy;&amp;acy;&amp;pcy;&amp;rcy;&amp;ocy;&amp;scy;&amp;ucy; Windows Server 2012 R2 Standar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40" y="5067503"/>
              <a:ext cx="1753700" cy="175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: скругленные углы 7"/>
            <p:cNvSpPr/>
            <p:nvPr/>
          </p:nvSpPr>
          <p:spPr>
            <a:xfrm>
              <a:off x="4114801" y="5839306"/>
              <a:ext cx="876300" cy="223357"/>
            </a:xfrm>
            <a:prstGeom prst="roundRect">
              <a:avLst/>
            </a:prstGeom>
            <a:solidFill>
              <a:srgbClr val="106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 rot="683388">
              <a:off x="3880819" y="5775190"/>
              <a:ext cx="1470699" cy="461665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Windows Storage Server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: скругленные углы 20"/>
            <p:cNvSpPr/>
            <p:nvPr/>
          </p:nvSpPr>
          <p:spPr>
            <a:xfrm rot="21157203">
              <a:off x="3849715" y="6600822"/>
              <a:ext cx="550835" cy="114300"/>
            </a:xfrm>
            <a:prstGeom prst="roundRect">
              <a:avLst/>
            </a:prstGeom>
            <a:solidFill>
              <a:srgbClr val="106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TextBox 156"/>
            <p:cNvSpPr txBox="1"/>
            <p:nvPr/>
          </p:nvSpPr>
          <p:spPr>
            <a:xfrm rot="417085">
              <a:off x="3670260" y="6508353"/>
              <a:ext cx="1470699" cy="26161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Workgroup</a:t>
              </a:r>
              <a:endParaRPr lang="ru-RU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9133875" y="4418391"/>
            <a:ext cx="1787478" cy="1753700"/>
            <a:chOff x="3564040" y="5067503"/>
            <a:chExt cx="1787478" cy="1753700"/>
          </a:xfrm>
        </p:grpSpPr>
        <p:pic>
          <p:nvPicPr>
            <p:cNvPr id="159" name="Picture 2" descr="&amp;Kcy;&amp;acy;&amp;rcy;&amp;tcy;&amp;icy;&amp;ncy;&amp;kcy;&amp;icy; &amp;pcy;&amp;ocy; &amp;zcy;&amp;acy;&amp;pcy;&amp;rcy;&amp;ocy;&amp;scy;&amp;ucy; Windows Server 2012 R2 Standar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40" y="5067503"/>
              <a:ext cx="1753700" cy="175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" name="Прямоугольник: скругленные углы 159"/>
            <p:cNvSpPr/>
            <p:nvPr/>
          </p:nvSpPr>
          <p:spPr>
            <a:xfrm>
              <a:off x="4114801" y="5839306"/>
              <a:ext cx="876300" cy="223357"/>
            </a:xfrm>
            <a:prstGeom prst="roundRect">
              <a:avLst/>
            </a:prstGeom>
            <a:solidFill>
              <a:srgbClr val="106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TextBox 160"/>
            <p:cNvSpPr txBox="1"/>
            <p:nvPr/>
          </p:nvSpPr>
          <p:spPr>
            <a:xfrm rot="683388">
              <a:off x="3880819" y="5775190"/>
              <a:ext cx="1470699" cy="461665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Windows Storage Server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62" name="Прямоугольник: скругленные углы 161"/>
            <p:cNvSpPr/>
            <p:nvPr/>
          </p:nvSpPr>
          <p:spPr>
            <a:xfrm rot="21157203">
              <a:off x="3849715" y="6600822"/>
              <a:ext cx="550835" cy="114300"/>
            </a:xfrm>
            <a:prstGeom prst="roundRect">
              <a:avLst/>
            </a:prstGeom>
            <a:solidFill>
              <a:srgbClr val="106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TextBox 162"/>
            <p:cNvSpPr txBox="1"/>
            <p:nvPr/>
          </p:nvSpPr>
          <p:spPr>
            <a:xfrm rot="417085">
              <a:off x="3670260" y="6508353"/>
              <a:ext cx="1470699" cy="26161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Standard</a:t>
              </a:r>
              <a:endParaRPr lang="ru-RU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004144" y="3621796"/>
            <a:ext cx="1633720" cy="1736069"/>
            <a:chOff x="4728925" y="5087432"/>
            <a:chExt cx="1633720" cy="1736069"/>
          </a:xfrm>
        </p:grpSpPr>
        <p:pic>
          <p:nvPicPr>
            <p:cNvPr id="170" name="Picture 6" descr="&amp;Kcy;&amp;acy;&amp;rcy;&amp;tcy;&amp;icy;&amp;ncy;&amp;kcy;&amp;icy; &amp;pcy;&amp;ocy; &amp;zcy;&amp;acy;&amp;pcy;&amp;rcy;&amp;ocy;&amp;scy;&amp;ucy; Windows Server 2012 R2 Foundati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925" y="5087432"/>
              <a:ext cx="1452511" cy="1736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" name="Прямоугольник: скругленные углы 165"/>
            <p:cNvSpPr/>
            <p:nvPr/>
          </p:nvSpPr>
          <p:spPr>
            <a:xfrm>
              <a:off x="5147518" y="5872228"/>
              <a:ext cx="876300" cy="223357"/>
            </a:xfrm>
            <a:prstGeom prst="roundRect">
              <a:avLst/>
            </a:prstGeom>
            <a:solidFill>
              <a:srgbClr val="008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TextBox 166"/>
            <p:cNvSpPr txBox="1"/>
            <p:nvPr/>
          </p:nvSpPr>
          <p:spPr>
            <a:xfrm rot="683388">
              <a:off x="4891946" y="5793472"/>
              <a:ext cx="1470699" cy="461665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Microsoft Hyper-V Server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68" name="Прямоугольник: скругленные углы 167"/>
            <p:cNvSpPr/>
            <p:nvPr/>
          </p:nvSpPr>
          <p:spPr>
            <a:xfrm rot="21157203">
              <a:off x="4865901" y="6611055"/>
              <a:ext cx="550835" cy="114300"/>
            </a:xfrm>
            <a:prstGeom prst="roundRect">
              <a:avLst/>
            </a:prstGeom>
            <a:solidFill>
              <a:srgbClr val="008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315901" y="5078903"/>
            <a:ext cx="2013821" cy="1581804"/>
            <a:chOff x="4100044" y="5115745"/>
            <a:chExt cx="2013821" cy="1581804"/>
          </a:xfrm>
        </p:grpSpPr>
        <p:pic>
          <p:nvPicPr>
            <p:cNvPr id="172" name="Picture 10" descr="&amp;Kcy;&amp;acy;&amp;rcy;&amp;tcy;&amp;icy;&amp;ncy;&amp;kcy;&amp;icy; &amp;pcy;&amp;ocy; &amp;zcy;&amp;acy;&amp;pcy;&amp;rcy;&amp;ocy;&amp;scy;&amp;ucy; Windows Server 2012 R2 Foundati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044" y="5115745"/>
              <a:ext cx="1826457" cy="1581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: скругленные углы 24"/>
            <p:cNvSpPr/>
            <p:nvPr/>
          </p:nvSpPr>
          <p:spPr>
            <a:xfrm>
              <a:off x="4913121" y="5812437"/>
              <a:ext cx="848537" cy="221949"/>
            </a:xfrm>
            <a:prstGeom prst="roundRect">
              <a:avLst/>
            </a:prstGeom>
            <a:solidFill>
              <a:srgbClr val="F35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TextBox 172"/>
            <p:cNvSpPr txBox="1"/>
            <p:nvPr/>
          </p:nvSpPr>
          <p:spPr>
            <a:xfrm rot="683388">
              <a:off x="4643166" y="5754603"/>
              <a:ext cx="1470699" cy="430887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Windows MultiPoint Server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 rot="21280663">
              <a:off x="4673887" y="6446880"/>
              <a:ext cx="661381" cy="114364"/>
            </a:xfrm>
            <a:prstGeom prst="roundRect">
              <a:avLst/>
            </a:prstGeom>
            <a:solidFill>
              <a:srgbClr val="ED3A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TextBox 173"/>
            <p:cNvSpPr txBox="1"/>
            <p:nvPr/>
          </p:nvSpPr>
          <p:spPr>
            <a:xfrm rot="417085">
              <a:off x="4445376" y="6361510"/>
              <a:ext cx="1470699" cy="26161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Standard</a:t>
              </a:r>
              <a:endParaRPr lang="ru-RU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275318" y="5039508"/>
            <a:ext cx="2013838" cy="1694122"/>
            <a:chOff x="1747162" y="5055783"/>
            <a:chExt cx="2013838" cy="1694122"/>
          </a:xfrm>
        </p:grpSpPr>
        <p:pic>
          <p:nvPicPr>
            <p:cNvPr id="171" name="Picture 10" descr="&amp;Kcy;&amp;acy;&amp;rcy;&amp;tcy;&amp;icy;&amp;ncy;&amp;kcy;&amp;icy; &amp;pcy;&amp;ocy; &amp;zcy;&amp;acy;&amp;pcy;&amp;rcy;&amp;ocy;&amp;scy;&amp;ucy; Windows Server 2012 R2 Foundati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162" y="5055783"/>
              <a:ext cx="1821895" cy="1694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" name="Прямоугольник: скругленные углы 174"/>
            <p:cNvSpPr/>
            <p:nvPr/>
          </p:nvSpPr>
          <p:spPr>
            <a:xfrm>
              <a:off x="2560256" y="5775641"/>
              <a:ext cx="848537" cy="221949"/>
            </a:xfrm>
            <a:prstGeom prst="roundRect">
              <a:avLst/>
            </a:prstGeom>
            <a:solidFill>
              <a:srgbClr val="F35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TextBox 175"/>
            <p:cNvSpPr txBox="1"/>
            <p:nvPr/>
          </p:nvSpPr>
          <p:spPr>
            <a:xfrm rot="683388">
              <a:off x="2290301" y="5717807"/>
              <a:ext cx="1470699" cy="430887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Windows MultiPoint Server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77" name="Прямоугольник: скругленные углы 176"/>
            <p:cNvSpPr/>
            <p:nvPr/>
          </p:nvSpPr>
          <p:spPr>
            <a:xfrm rot="21280663">
              <a:off x="2321022" y="6496764"/>
              <a:ext cx="661381" cy="114364"/>
            </a:xfrm>
            <a:prstGeom prst="roundRect">
              <a:avLst/>
            </a:prstGeom>
            <a:solidFill>
              <a:srgbClr val="ED3A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TextBox 177"/>
            <p:cNvSpPr txBox="1"/>
            <p:nvPr/>
          </p:nvSpPr>
          <p:spPr>
            <a:xfrm rot="417085">
              <a:off x="2081665" y="6405835"/>
              <a:ext cx="1470699" cy="26161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Premium</a:t>
              </a:r>
              <a:endParaRPr lang="ru-RU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213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410" y="117496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Демонстрация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использование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Windows PowerShell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4675" y="1247773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7025" y="1104898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74675" y="1247773"/>
            <a:ext cx="8119156" cy="5285034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 Вы увидите как использовать 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PowerShell 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Отображения запущенных сервисов и процессов сервера</a:t>
            </a:r>
            <a:endParaRPr lang="en-US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Подключения к удаленному компьютеру для отображения всех текущих процессов и их статусов</a:t>
            </a:r>
            <a:endParaRPr lang="en-US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 команд на нескольких компьютерах и отображение запущенных процессов</a:t>
            </a:r>
            <a:endParaRPr lang="en-CA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00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04" y="1105081"/>
            <a:ext cx="9775371" cy="5301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893" y="79087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PowerShell ISE?</a:t>
            </a:r>
          </a:p>
        </p:txBody>
      </p:sp>
      <p:sp>
        <p:nvSpPr>
          <p:cNvPr id="5" name="Облачко с текстом: прямоугольное со скругленными углами 4"/>
          <p:cNvSpPr/>
          <p:nvPr/>
        </p:nvSpPr>
        <p:spPr>
          <a:xfrm>
            <a:off x="3191782" y="4954587"/>
            <a:ext cx="2190065" cy="709871"/>
          </a:xfrm>
          <a:prstGeom prst="wedgeRoundRectCallout">
            <a:avLst>
              <a:gd name="adj1" fmla="val -54279"/>
              <a:gd name="adj2" fmla="val -9244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Консоль, которая запускает Ваш скрипт и отображает результат. Команды можно вводить напрямую в консоль</a:t>
            </a:r>
          </a:p>
        </p:txBody>
      </p:sp>
      <p:sp>
        <p:nvSpPr>
          <p:cNvPr id="11" name="Облачко с текстом: прямоугольное со скругленными углами 10"/>
          <p:cNvSpPr/>
          <p:nvPr/>
        </p:nvSpPr>
        <p:spPr>
          <a:xfrm>
            <a:off x="4781096" y="2138353"/>
            <a:ext cx="1817803" cy="337579"/>
          </a:xfrm>
          <a:prstGeom prst="wedgeRoundRectCallout">
            <a:avLst>
              <a:gd name="adj1" fmla="val -83993"/>
              <a:gd name="adj2" fmla="val 2525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Функция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автодополнения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лачко с текстом: прямоугольное со скругленными углами 11"/>
          <p:cNvSpPr/>
          <p:nvPr/>
        </p:nvSpPr>
        <p:spPr>
          <a:xfrm>
            <a:off x="5549343" y="2973336"/>
            <a:ext cx="1817803" cy="510022"/>
          </a:xfrm>
          <a:prstGeom prst="wedgeRoundRectCallout">
            <a:avLst>
              <a:gd name="adj1" fmla="val -86425"/>
              <a:gd name="adj2" fmla="val 35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Область ввода скриптов</a:t>
            </a:r>
          </a:p>
        </p:txBody>
      </p:sp>
      <p:sp>
        <p:nvSpPr>
          <p:cNvPr id="15" name="Облачко с текстом: прямоугольное со скругленными углами 14"/>
          <p:cNvSpPr/>
          <p:nvPr/>
        </p:nvSpPr>
        <p:spPr>
          <a:xfrm>
            <a:off x="9404912" y="3135767"/>
            <a:ext cx="1817803" cy="510022"/>
          </a:xfrm>
          <a:prstGeom prst="wedgeRoundRectCallout">
            <a:avLst>
              <a:gd name="adj1" fmla="val -39489"/>
              <a:gd name="adj2" fmla="val -23060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Окно команд, в котором Вы можете найти нужную команду по разделам</a:t>
            </a:r>
          </a:p>
        </p:txBody>
      </p:sp>
    </p:spTree>
    <p:extLst>
      <p:ext uri="{BB962C8B-B14F-4D97-AF65-F5344CB8AC3E}">
        <p14:creationId xmlns:p14="http://schemas.microsoft.com/office/powerpoint/2010/main" val="2479497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850" y="91108"/>
            <a:ext cx="1216070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Демонстрация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использование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Windows PowerShell ISE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850" y="1304923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0850" y="1125813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 Вы увидите как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Windows PowerShell ISE </a:t>
            </a: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импорта модуля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ServerManager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Просматривать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cmdlets </a:t>
            </a: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доступные в модуле </a:t>
            </a:r>
            <a:r>
              <a:rPr lang="en-US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ServerManager</a:t>
            </a:r>
            <a:endParaRPr lang="ru-RU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компонента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Get-</a:t>
            </a:r>
            <a:r>
              <a:rPr lang="en-US" sz="20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WindowsFeature</a:t>
            </a: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cmdlet </a:t>
            </a: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Windows PowerShell ISE</a:t>
            </a: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Запускать скрипт </a:t>
            </a:r>
            <a:r>
              <a:rPr lang="en-CA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PowerShell </a:t>
            </a: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панели набора скрипта для создания универсальной группы «</a:t>
            </a:r>
            <a:r>
              <a:rPr lang="en-CA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добавления в нее участников 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90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080" y="75388"/>
            <a:ext cx="1216070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Конфигурация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PowerShell Desired State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850" y="1304923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1224" y="1304923"/>
            <a:ext cx="8561705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grpSp>
        <p:nvGrpSpPr>
          <p:cNvPr id="6" name="Group 3" descr="Illustration of configuration files being stored on either a Pull model server or a Push model server. In the Pull model, an arrow indicates the configuration files being requested by the server being configured. In the Push model, an arrow indicates the one-way push of the configuration files to the server without a request."/>
          <p:cNvGrpSpPr/>
          <p:nvPr/>
        </p:nvGrpSpPr>
        <p:grpSpPr>
          <a:xfrm>
            <a:off x="5025783" y="2341736"/>
            <a:ext cx="7153146" cy="4254356"/>
            <a:chOff x="436380" y="1524000"/>
            <a:chExt cx="8150651" cy="4876800"/>
          </a:xfrm>
        </p:grpSpPr>
        <p:cxnSp>
          <p:nvCxnSpPr>
            <p:cNvPr id="7" name="Straight Arrow Connector 4"/>
            <p:cNvCxnSpPr/>
            <p:nvPr/>
          </p:nvCxnSpPr>
          <p:spPr bwMode="auto">
            <a:xfrm flipV="1">
              <a:off x="4996889" y="3872687"/>
              <a:ext cx="1403911" cy="1278006"/>
            </a:xfrm>
            <a:prstGeom prst="straightConnector1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381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5"/>
            <p:cNvCxnSpPr/>
            <p:nvPr/>
          </p:nvCxnSpPr>
          <p:spPr bwMode="auto">
            <a:xfrm flipH="1" flipV="1">
              <a:off x="5181600" y="2997538"/>
              <a:ext cx="1524001" cy="27278"/>
            </a:xfrm>
            <a:prstGeom prst="straightConnector1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6"/>
            <p:cNvCxnSpPr/>
            <p:nvPr/>
          </p:nvCxnSpPr>
          <p:spPr bwMode="auto">
            <a:xfrm>
              <a:off x="4996889" y="3151753"/>
              <a:ext cx="1342105" cy="6078"/>
            </a:xfrm>
            <a:prstGeom prst="straightConnector1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381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33400" y="1524000"/>
              <a:ext cx="1936500" cy="388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Authoring Phase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12220" y="1524000"/>
              <a:ext cx="1728274" cy="388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60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Staging Phase</a:t>
              </a:r>
              <a:endParaRPr lang="en-CA" sz="16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51426" y="1536466"/>
              <a:ext cx="2535605" cy="388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Implementation Phase</a:t>
              </a: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3385717" y="2779749"/>
              <a:ext cx="2424006" cy="1487451"/>
              <a:chOff x="3372018" y="2779749"/>
              <a:chExt cx="2424006" cy="1487451"/>
            </a:xfrm>
          </p:grpSpPr>
          <p:sp>
            <p:nvSpPr>
              <p:cNvPr id="50" name="Oval 45"/>
              <p:cNvSpPr/>
              <p:nvPr/>
            </p:nvSpPr>
            <p:spPr bwMode="auto">
              <a:xfrm>
                <a:off x="3905371" y="2779749"/>
                <a:ext cx="1186471" cy="77924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372018" y="3528535"/>
                <a:ext cx="2424006" cy="738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Pull Model Server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Contains DSC data and modules</a:t>
                </a:r>
              </a:p>
            </p:txBody>
          </p:sp>
        </p:grpSp>
        <p:grpSp>
          <p:nvGrpSpPr>
            <p:cNvPr id="16" name="Group 11"/>
            <p:cNvGrpSpPr/>
            <p:nvPr/>
          </p:nvGrpSpPr>
          <p:grpSpPr>
            <a:xfrm>
              <a:off x="3205919" y="4923704"/>
              <a:ext cx="2908604" cy="1477096"/>
              <a:chOff x="3129719" y="4923704"/>
              <a:chExt cx="2908604" cy="1477096"/>
            </a:xfrm>
          </p:grpSpPr>
          <p:sp>
            <p:nvSpPr>
              <p:cNvPr id="46" name="Oval 41"/>
              <p:cNvSpPr/>
              <p:nvPr/>
            </p:nvSpPr>
            <p:spPr bwMode="auto">
              <a:xfrm>
                <a:off x="3905371" y="4923704"/>
                <a:ext cx="1200029" cy="779248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B0F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129719" y="5662135"/>
                <a:ext cx="2908604" cy="738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200">
                    <a:solidFill>
                      <a:srgbClr val="000000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Push Model Configuration Staging Area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200">
                    <a:solidFill>
                      <a:srgbClr val="000000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Contains DSC data</a:t>
                </a:r>
                <a:endParaRPr lang="en-CA" sz="12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>
              <a:off x="490288" y="1957870"/>
              <a:ext cx="3728460" cy="1961005"/>
              <a:chOff x="490288" y="1957870"/>
              <a:chExt cx="3728460" cy="1961005"/>
            </a:xfrm>
          </p:grpSpPr>
          <p:sp>
            <p:nvSpPr>
              <p:cNvPr id="36" name="Rectangle 31"/>
              <p:cNvSpPr/>
              <p:nvPr/>
            </p:nvSpPr>
            <p:spPr bwMode="auto">
              <a:xfrm>
                <a:off x="647700" y="3270494"/>
                <a:ext cx="1295400" cy="64838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200" dirty="0">
                    <a:solidFill>
                      <a:srgbClr val="FFFFFF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Third-party languages and tools</a:t>
                </a:r>
              </a:p>
            </p:txBody>
          </p:sp>
          <p:sp>
            <p:nvSpPr>
              <p:cNvPr id="37" name="Rectangle 32"/>
              <p:cNvSpPr/>
              <p:nvPr/>
            </p:nvSpPr>
            <p:spPr bwMode="auto">
              <a:xfrm>
                <a:off x="647700" y="2771312"/>
                <a:ext cx="1295400" cy="397896"/>
              </a:xfrm>
              <a:prstGeom prst="rect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200">
                    <a:solidFill>
                      <a:srgbClr val="000000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PS V4</a:t>
                </a:r>
                <a:endParaRPr lang="en-CA" sz="12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3"/>
              <p:cNvSpPr/>
              <p:nvPr/>
            </p:nvSpPr>
            <p:spPr bwMode="auto">
              <a:xfrm>
                <a:off x="647700" y="2272128"/>
                <a:ext cx="1295400" cy="397896"/>
              </a:xfrm>
              <a:prstGeom prst="rect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200">
                    <a:solidFill>
                      <a:srgbClr val="000000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PS V1, V2, V3</a:t>
                </a:r>
                <a:endParaRPr lang="en-CA" sz="12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4"/>
              <p:cNvSpPr/>
              <p:nvPr/>
            </p:nvSpPr>
            <p:spPr>
              <a:xfrm>
                <a:off x="490288" y="1957870"/>
                <a:ext cx="2159382" cy="317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Файлы конфигурации</a:t>
                </a:r>
                <a:endParaRPr lang="en-CA" sz="12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0" name="Straight Arrow Connector 35"/>
              <p:cNvCxnSpPr>
                <a:stCxn id="38" idx="3"/>
              </p:cNvCxnSpPr>
              <p:nvPr/>
            </p:nvCxnSpPr>
            <p:spPr bwMode="auto">
              <a:xfrm>
                <a:off x="1943100" y="2471076"/>
                <a:ext cx="2273724" cy="417352"/>
              </a:xfrm>
              <a:prstGeom prst="straightConnector1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1" name="Straight Arrow Connector 36"/>
              <p:cNvCxnSpPr>
                <a:stCxn id="37" idx="3"/>
              </p:cNvCxnSpPr>
              <p:nvPr/>
            </p:nvCxnSpPr>
            <p:spPr bwMode="auto">
              <a:xfrm>
                <a:off x="1943100" y="2970260"/>
                <a:ext cx="2275648" cy="54556"/>
              </a:xfrm>
              <a:prstGeom prst="straightConnector1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2" name="Straight Arrow Connector 37"/>
              <p:cNvCxnSpPr>
                <a:stCxn id="36" idx="3"/>
              </p:cNvCxnSpPr>
              <p:nvPr/>
            </p:nvCxnSpPr>
            <p:spPr bwMode="auto">
              <a:xfrm flipV="1">
                <a:off x="1943100" y="3169208"/>
                <a:ext cx="2275648" cy="425477"/>
              </a:xfrm>
              <a:prstGeom prst="straightConnector1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43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600" y="3340301"/>
                <a:ext cx="261688" cy="437392"/>
              </a:xfrm>
              <a:prstGeom prst="rect">
                <a:avLst/>
              </a:prstGeom>
            </p:spPr>
          </p:pic>
          <p:pic>
            <p:nvPicPr>
              <p:cNvPr id="44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600" y="2833102"/>
                <a:ext cx="261688" cy="437392"/>
              </a:xfrm>
              <a:prstGeom prst="rect">
                <a:avLst/>
              </a:prstGeom>
            </p:spPr>
          </p:pic>
          <p:pic>
            <p:nvPicPr>
              <p:cNvPr id="45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600" y="2293309"/>
                <a:ext cx="261688" cy="437392"/>
              </a:xfrm>
              <a:prstGeom prst="rect">
                <a:avLst/>
              </a:prstGeom>
            </p:spPr>
          </p:pic>
        </p:grpSp>
        <p:grpSp>
          <p:nvGrpSpPr>
            <p:cNvPr id="18" name="Group 13"/>
            <p:cNvGrpSpPr/>
            <p:nvPr/>
          </p:nvGrpSpPr>
          <p:grpSpPr>
            <a:xfrm>
              <a:off x="436380" y="4049516"/>
              <a:ext cx="3780444" cy="1968254"/>
              <a:chOff x="438304" y="1950621"/>
              <a:chExt cx="3780444" cy="1968254"/>
            </a:xfrm>
          </p:grpSpPr>
          <p:sp>
            <p:nvSpPr>
              <p:cNvPr id="26" name="Rectangle 21"/>
              <p:cNvSpPr/>
              <p:nvPr/>
            </p:nvSpPr>
            <p:spPr bwMode="auto">
              <a:xfrm>
                <a:off x="647700" y="3270494"/>
                <a:ext cx="1295400" cy="64838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200">
                    <a:solidFill>
                      <a:srgbClr val="FFFFFF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Third-party languages and tools</a:t>
                </a:r>
                <a:endParaRPr lang="en-CA" sz="1200" dirty="0">
                  <a:solidFill>
                    <a:srgbClr val="FFFFFF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2"/>
              <p:cNvSpPr/>
              <p:nvPr/>
            </p:nvSpPr>
            <p:spPr bwMode="auto">
              <a:xfrm>
                <a:off x="647700" y="2771312"/>
                <a:ext cx="1295400" cy="397896"/>
              </a:xfrm>
              <a:prstGeom prst="rect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200">
                    <a:solidFill>
                      <a:srgbClr val="000000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PS V4</a:t>
                </a:r>
                <a:endParaRPr lang="en-CA" sz="12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3"/>
              <p:cNvSpPr/>
              <p:nvPr/>
            </p:nvSpPr>
            <p:spPr bwMode="auto">
              <a:xfrm>
                <a:off x="647700" y="2272128"/>
                <a:ext cx="1295400" cy="397896"/>
              </a:xfrm>
              <a:prstGeom prst="rect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200">
                    <a:solidFill>
                      <a:srgbClr val="000000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PS V1, V2, V3</a:t>
                </a:r>
                <a:endParaRPr lang="en-CA" sz="12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4"/>
              <p:cNvSpPr/>
              <p:nvPr/>
            </p:nvSpPr>
            <p:spPr>
              <a:xfrm>
                <a:off x="438304" y="1950621"/>
                <a:ext cx="2104331" cy="317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Файлы конфигурации</a:t>
                </a:r>
                <a:endParaRPr lang="en-CA" sz="12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" name="Straight Arrow Connector 25"/>
              <p:cNvCxnSpPr>
                <a:stCxn id="28" idx="3"/>
              </p:cNvCxnSpPr>
              <p:nvPr/>
            </p:nvCxnSpPr>
            <p:spPr bwMode="auto">
              <a:xfrm>
                <a:off x="1943100" y="2471076"/>
                <a:ext cx="2275648" cy="417352"/>
              </a:xfrm>
              <a:prstGeom prst="straightConnector1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Straight Arrow Connector 26"/>
              <p:cNvCxnSpPr>
                <a:stCxn id="27" idx="3"/>
              </p:cNvCxnSpPr>
              <p:nvPr/>
            </p:nvCxnSpPr>
            <p:spPr bwMode="auto">
              <a:xfrm>
                <a:off x="1943100" y="2970260"/>
                <a:ext cx="2275648" cy="54556"/>
              </a:xfrm>
              <a:prstGeom prst="straightConnector1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27"/>
              <p:cNvCxnSpPr>
                <a:stCxn id="26" idx="3"/>
              </p:cNvCxnSpPr>
              <p:nvPr/>
            </p:nvCxnSpPr>
            <p:spPr bwMode="auto">
              <a:xfrm flipV="1">
                <a:off x="1943100" y="3169208"/>
                <a:ext cx="2275648" cy="425477"/>
              </a:xfrm>
              <a:prstGeom prst="straightConnector1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33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600" y="3340301"/>
                <a:ext cx="261688" cy="437392"/>
              </a:xfrm>
              <a:prstGeom prst="rect">
                <a:avLst/>
              </a:prstGeom>
            </p:spPr>
          </p:pic>
          <p:pic>
            <p:nvPicPr>
              <p:cNvPr id="34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600" y="2833102"/>
                <a:ext cx="261688" cy="437392"/>
              </a:xfrm>
              <a:prstGeom prst="rect">
                <a:avLst/>
              </a:prstGeom>
            </p:spPr>
          </p:pic>
          <p:pic>
            <p:nvPicPr>
              <p:cNvPr id="35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600" y="2293309"/>
                <a:ext cx="261688" cy="437392"/>
              </a:xfrm>
              <a:prstGeom prst="rect">
                <a:avLst/>
              </a:prstGeom>
            </p:spPr>
          </p:pic>
        </p:grpSp>
        <p:grpSp>
          <p:nvGrpSpPr>
            <p:cNvPr id="19" name="Group 14"/>
            <p:cNvGrpSpPr/>
            <p:nvPr/>
          </p:nvGrpSpPr>
          <p:grpSpPr>
            <a:xfrm>
              <a:off x="6553200" y="2693246"/>
              <a:ext cx="1956834" cy="2488354"/>
              <a:chOff x="6679661" y="2779750"/>
              <a:chExt cx="1956834" cy="2488354"/>
            </a:xfrm>
          </p:grpSpPr>
          <p:sp>
            <p:nvSpPr>
              <p:cNvPr id="20" name="Rectangle 15"/>
              <p:cNvSpPr/>
              <p:nvPr/>
            </p:nvSpPr>
            <p:spPr bwMode="auto">
              <a:xfrm>
                <a:off x="6679661" y="2779750"/>
                <a:ext cx="1956834" cy="248835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679661" y="3430405"/>
                <a:ext cx="1956833" cy="1728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ru-RU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Локальное хранилище конфигурационных файлов</a:t>
                </a:r>
                <a:endParaRPr lang="en-CA" sz="12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en-CA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Parser and Dispatcher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en-CA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Imperative Providers</a:t>
                </a: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3816582" y="138162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Модель </a:t>
            </a:r>
            <a:r>
              <a:rPr lang="en-CA" sz="20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Windows PowerShell DSC Push/Pull</a:t>
            </a:r>
          </a:p>
        </p:txBody>
      </p:sp>
      <p:graphicFrame>
        <p:nvGraphicFramePr>
          <p:cNvPr id="55" name="Схема 54"/>
          <p:cNvGraphicFramePr/>
          <p:nvPr>
            <p:extLst>
              <p:ext uri="{D42A27DB-BD31-4B8C-83A1-F6EECF244321}">
                <p14:modId xmlns:p14="http://schemas.microsoft.com/office/powerpoint/2010/main" val="3318054347"/>
              </p:ext>
            </p:extLst>
          </p:nvPr>
        </p:nvGraphicFramePr>
        <p:xfrm>
          <a:off x="267598" y="3008847"/>
          <a:ext cx="4548533" cy="358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" name="Picture 2" descr="File-Application_Ser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416" y="2929733"/>
            <a:ext cx="649251" cy="108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File-Application_Ser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79" y="4862245"/>
            <a:ext cx="649251" cy="108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File-Application_Ser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12" y="2925585"/>
            <a:ext cx="507545" cy="84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File-Application_Ser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57" y="2743542"/>
            <a:ext cx="507545" cy="84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File-Application_Ser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190" y="3059362"/>
            <a:ext cx="507545" cy="84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Овал 60"/>
          <p:cNvSpPr/>
          <p:nvPr/>
        </p:nvSpPr>
        <p:spPr>
          <a:xfrm>
            <a:off x="154603" y="1099522"/>
            <a:ext cx="1753571" cy="87630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2905125" y="1133476"/>
            <a:ext cx="1911006" cy="10382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214080" y="1975824"/>
            <a:ext cx="2132935" cy="94406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154603" y="1206579"/>
            <a:ext cx="17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языка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PowerShell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92997" y="1279057"/>
            <a:ext cx="1727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файлов конфигурации и управление ими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48397" y="2041205"/>
            <a:ext cx="2055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Сервера всегда настроены тем путем, который Вам удобен</a:t>
            </a:r>
          </a:p>
        </p:txBody>
      </p:sp>
    </p:spTree>
    <p:extLst>
      <p:ext uri="{BB962C8B-B14F-4D97-AF65-F5344CB8AC3E}">
        <p14:creationId xmlns:p14="http://schemas.microsoft.com/office/powerpoint/2010/main" val="403131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6056192" y="2519846"/>
            <a:ext cx="5951966" cy="388083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противолежащие углы 12"/>
          <p:cNvSpPr/>
          <p:nvPr/>
        </p:nvSpPr>
        <p:spPr>
          <a:xfrm>
            <a:off x="214195" y="2566896"/>
            <a:ext cx="5658644" cy="2773039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8982" y="-108355"/>
            <a:ext cx="10659544" cy="11387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  <a:latin typeface="+mj-lt"/>
              </a:rPr>
              <a:t>Лабораторная работа.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400" dirty="0">
                <a:solidFill>
                  <a:schemeClr val="bg1"/>
                </a:solidFill>
                <a:latin typeface="+mj-lt"/>
              </a:rPr>
              <a:t>Внедрение и поддержка 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Windows Server 2012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850" y="1304923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8982" y="1063690"/>
            <a:ext cx="5684838" cy="817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 1. Развертывание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Windows Server 2012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 2. Настройка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Windows Server 2012 Server Core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982" y="3520348"/>
            <a:ext cx="5724644" cy="147732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Виртуальные машины 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i-FI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20410D‑LON‑DC1</a:t>
            </a:r>
          </a:p>
          <a:p>
            <a:pPr>
              <a:tabLst>
                <a:tab pos="2514600" algn="l"/>
              </a:tabLst>
            </a:pPr>
            <a:r>
              <a:rPr lang="fi-FI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i-FI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20410D‑LON‑SVR3</a:t>
            </a:r>
          </a:p>
          <a:p>
            <a:pPr>
              <a:tabLst>
                <a:tab pos="2514600" algn="l"/>
              </a:tabLst>
            </a:pP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20410D‑LON‑CORE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tabLst>
                <a:tab pos="2514600" algn="l"/>
              </a:tabLst>
            </a:pPr>
            <a:r>
              <a:rPr lang="ru-RU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Имя пользователя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Adatum</a:t>
            </a: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\Administrator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tabLst>
                <a:tab pos="25146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Пароль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Pa$$w0rd</a:t>
            </a:r>
            <a:endParaRPr lang="fr-CA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56194" y="1044452"/>
            <a:ext cx="6096000" cy="9746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Упражнение 3. Управление серверами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Упражнение 4. Использование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PowerShell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управления серверами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7548" y="2982471"/>
            <a:ext cx="316798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для доступа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9835" y="5878862"/>
            <a:ext cx="3602909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Segoe UI"/>
              </a:rPr>
              <a:t>Расчетное время: 75 минут</a:t>
            </a:r>
            <a:endParaRPr lang="en-CA" sz="2000" b="1" dirty="0">
              <a:solidFill>
                <a:srgbClr val="C00000"/>
              </a:solidFill>
              <a:latin typeface="Segoe U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98255" y="1991637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Сценарий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48412" y="2612435"/>
            <a:ext cx="54549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это международная инженерно-производственная компания с головным офисом в Лондоне, Англия. A.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недавно развернула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2012 с инфраструктурой для клиентов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8.1.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 работали на A.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течение нескольких лет в качестве специалиста технической поддержки и недавно Вас повысили до специалиста по поддержке серверов.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Отдел маркетинга приобрел новые веб-приложения. Вам необходимо установить и настроить серверы в центре обработки данных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этоих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приложений. Один сервер имеет графический интерфейс, а другой сервер настроен как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(базово).</a:t>
            </a:r>
          </a:p>
        </p:txBody>
      </p:sp>
    </p:spTree>
    <p:extLst>
      <p:ext uri="{BB962C8B-B14F-4D97-AF65-F5344CB8AC3E}">
        <p14:creationId xmlns:p14="http://schemas.microsoft.com/office/powerpoint/2010/main" val="2917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 txBox="1">
            <a:spLocks/>
          </p:cNvSpPr>
          <p:nvPr/>
        </p:nvSpPr>
        <p:spPr>
          <a:xfrm>
            <a:off x="408757" y="1182503"/>
            <a:ext cx="8755062" cy="5147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58775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Какой IP диапазон адресов используют компьютеры в  лабораторной работе?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Почему вы должны задать адрес DNS-сервера до присоединения к домену?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Кроме sconfig.cmd, какой другой инструмент Вы можете использовать, чтобы переименовать компьютер, работающий под управлением операционной системы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757" y="109962"/>
            <a:ext cx="1216070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лабораторной работы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717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 txBox="1">
            <a:spLocks/>
          </p:cNvSpPr>
          <p:nvPr/>
        </p:nvSpPr>
        <p:spPr>
          <a:xfrm>
            <a:off x="466398" y="1205757"/>
            <a:ext cx="8119156" cy="5147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Общие советы по исправлению неисправностей</a:t>
            </a:r>
          </a:p>
          <a:p>
            <a:pPr indent="-36000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Инструментарий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398" y="90912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модуля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65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44" y="81485"/>
            <a:ext cx="1119777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j-lt"/>
              </a:rPr>
              <a:t>Что такое базовая установка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?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908" y="1114489"/>
            <a:ext cx="7056879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Базовая установка</a:t>
            </a:r>
            <a:r>
              <a:rPr lang="en-US" sz="24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защищенный и наименее ресурсоемкий вариант установки</a:t>
            </a:r>
            <a:endParaRPr lang="en-US" sz="17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полностью преобразован в графическую версию </a:t>
            </a:r>
            <a:r>
              <a:rPr lang="en-US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2012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по умолчания для установки </a:t>
            </a:r>
            <a:r>
              <a:rPr lang="en-US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2012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Управляется локально с помощью sconfig.cmd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7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94842" y="4541253"/>
            <a:ext cx="5120109" cy="95415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Server Core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882932" y="3088357"/>
            <a:ext cx="2735249" cy="1354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Minimal Server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324768" y="2102397"/>
            <a:ext cx="1293413" cy="887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GUI Shell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324768" y="1601465"/>
            <a:ext cx="586908" cy="4029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1031273" y="1602561"/>
            <a:ext cx="586908" cy="4029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9357683" y="2587424"/>
            <a:ext cx="400632" cy="4029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9825986" y="2587425"/>
            <a:ext cx="431276" cy="4029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890635" y="2587424"/>
            <a:ext cx="400632" cy="4029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916519" y="4040321"/>
            <a:ext cx="400632" cy="4029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8384822" y="4040322"/>
            <a:ext cx="431276" cy="4029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449471" y="4040321"/>
            <a:ext cx="400632" cy="4029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966265" y="4040321"/>
            <a:ext cx="400632" cy="4029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498072" y="4040320"/>
            <a:ext cx="400632" cy="4029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7411" y="4040319"/>
            <a:ext cx="6269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включенной функцией удаленного управления, Вам не потребуется часто входить в систему локально</a:t>
            </a: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4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Трапеция 104"/>
          <p:cNvSpPr/>
          <p:nvPr/>
        </p:nvSpPr>
        <p:spPr>
          <a:xfrm rot="2104830">
            <a:off x="8621602" y="4254645"/>
            <a:ext cx="456029" cy="1789043"/>
          </a:xfrm>
          <a:prstGeom prst="trapezoid">
            <a:avLst>
              <a:gd name="adj" fmla="val 3633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 rot="13847792">
            <a:off x="10255116" y="2728087"/>
            <a:ext cx="456029" cy="1789043"/>
          </a:xfrm>
          <a:prstGeom prst="trapezoid">
            <a:avLst>
              <a:gd name="adj" fmla="val 3633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рапеция 92"/>
          <p:cNvSpPr/>
          <p:nvPr/>
        </p:nvSpPr>
        <p:spPr>
          <a:xfrm rot="10418286">
            <a:off x="9183403" y="2423163"/>
            <a:ext cx="456029" cy="1789043"/>
          </a:xfrm>
          <a:prstGeom prst="trapezoid">
            <a:avLst>
              <a:gd name="adj" fmla="val 3633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Трапеция 94"/>
          <p:cNvSpPr/>
          <p:nvPr/>
        </p:nvSpPr>
        <p:spPr>
          <a:xfrm rot="17524942">
            <a:off x="10374230" y="3726240"/>
            <a:ext cx="456029" cy="1789043"/>
          </a:xfrm>
          <a:prstGeom prst="trapezoid">
            <a:avLst>
              <a:gd name="adj" fmla="val 3633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Трапеция 95"/>
          <p:cNvSpPr/>
          <p:nvPr/>
        </p:nvSpPr>
        <p:spPr>
          <a:xfrm rot="20074474">
            <a:off x="9586570" y="4224969"/>
            <a:ext cx="456029" cy="1789043"/>
          </a:xfrm>
          <a:prstGeom prst="trapezoid">
            <a:avLst>
              <a:gd name="adj" fmla="val 3633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Трапеция 97"/>
          <p:cNvSpPr/>
          <p:nvPr/>
        </p:nvSpPr>
        <p:spPr>
          <a:xfrm rot="7821438">
            <a:off x="8364534" y="2738050"/>
            <a:ext cx="456029" cy="1789043"/>
          </a:xfrm>
          <a:prstGeom prst="trapezoid">
            <a:avLst>
              <a:gd name="adj" fmla="val 3633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Трапеция 99"/>
          <p:cNvSpPr/>
          <p:nvPr/>
        </p:nvSpPr>
        <p:spPr>
          <a:xfrm rot="4356644">
            <a:off x="8035441" y="3573290"/>
            <a:ext cx="456029" cy="1789043"/>
          </a:xfrm>
          <a:prstGeom prst="trapezoid">
            <a:avLst>
              <a:gd name="adj" fmla="val 3633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4477" y="37075"/>
            <a:ext cx="1119777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j-lt"/>
              </a:rPr>
              <a:t>Роли </a:t>
            </a:r>
            <a:r>
              <a:rPr lang="pt-BR" sz="4000" dirty="0">
                <a:solidFill>
                  <a:schemeClr val="bg1"/>
                </a:solidFill>
                <a:latin typeface="+mj-lt"/>
              </a:rPr>
              <a:t>Windows Server 2012 R2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Content Placeholder 1"/>
          <p:cNvSpPr txBox="1">
            <a:spLocks/>
          </p:cNvSpPr>
          <p:nvPr/>
        </p:nvSpPr>
        <p:spPr>
          <a:xfrm>
            <a:off x="454477" y="972950"/>
            <a:ext cx="7180303" cy="252720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1800"/>
              </a:spcBef>
              <a:buNone/>
            </a:pPr>
            <a:r>
              <a:rPr lang="ru-RU" sz="24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Роли:</a:t>
            </a:r>
            <a:endParaRPr lang="en-US" sz="24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 состоят из компонентов служб ролей, которые обеспечивают дополнительные функциональные возможности</a:t>
            </a: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Server Manager 2012 </a:t>
            </a: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консольные серверы с аналогичной ролью группируются вместе</a:t>
            </a:r>
            <a:endParaRPr lang="en-US" sz="17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Настройка ролей также включает в себя конфигурацию взаимосвязей</a:t>
            </a:r>
          </a:p>
        </p:txBody>
      </p:sp>
      <p:pic>
        <p:nvPicPr>
          <p:cNvPr id="69" name="Picture 2" descr="File-Application_Serve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154" y="4292091"/>
            <a:ext cx="543604" cy="90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File-Application_Serv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163" y="5344009"/>
            <a:ext cx="543604" cy="90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 descr="File-Application_Serv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23" y="4210408"/>
            <a:ext cx="543604" cy="90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 descr="File-Application_Serv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68" y="2536018"/>
            <a:ext cx="543604" cy="90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81632" y="1621472"/>
            <a:ext cx="148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DHCP-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сервер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613008" y="2132702"/>
            <a:ext cx="14471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DNS-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сервер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954399" y="3827965"/>
            <a:ext cx="14471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Hyper-V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385728" y="5606523"/>
            <a:ext cx="1447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Веб-сервер (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IIS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93786" y="5140276"/>
            <a:ext cx="1447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Сервер приложений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660710" y="3305674"/>
            <a:ext cx="1447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Сервер печати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55166" y="6222491"/>
            <a:ext cx="2042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Службы политики сети и доступа</a:t>
            </a:r>
          </a:p>
        </p:txBody>
      </p:sp>
      <p:pic>
        <p:nvPicPr>
          <p:cNvPr id="3078" name="Picture 6" descr="&amp;Kcy;&amp;acy;&amp;rcy;&amp;tcy;&amp;icy;&amp;ncy;&amp;kcy;&amp;icy; &amp;pcy;&amp;ocy; &amp;zcy;&amp;acy;&amp;pcy;&amp;rcy;&amp;ocy;&amp;scy;&amp;ucy; windows 2012r2 server &amp;rcy;&amp;ocy;&amp;lcy;&amp;icy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"/>
          <a:stretch/>
        </p:blipFill>
        <p:spPr bwMode="auto">
          <a:xfrm>
            <a:off x="1493600" y="3400699"/>
            <a:ext cx="4700569" cy="328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8615457" y="3644106"/>
            <a:ext cx="1478942" cy="94407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Роли </a:t>
            </a:r>
          </a:p>
        </p:txBody>
      </p:sp>
      <p:pic>
        <p:nvPicPr>
          <p:cNvPr id="101" name="Picture 2" descr="File-Application_Serv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22" y="5374337"/>
            <a:ext cx="543604" cy="90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" descr="File-Application_Serv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368" y="2114674"/>
            <a:ext cx="543604" cy="90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" descr="File-Application_Serv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751" y="2591071"/>
            <a:ext cx="543604" cy="90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04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799" y="90922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Компоненты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&amp;Kcy;&amp;acy;&amp;rcy;&amp;tcy;&amp;icy;&amp;ncy;&amp;kcy;&amp;icy; &amp;pcy;&amp;ocy; &amp;zcy;&amp;acy;&amp;pcy;&amp;rcy;&amp;ocy;&amp;scy;&amp;ucy; windows 2012 r2 server &amp;vcy;&amp;ycy;&amp;bcy;&amp;ocy;&amp;rcy; &amp;kcy;&amp;ocy;&amp;mcy;&amp;pcy;&amp;ocy;&amp;ncy;&amp;iecy;&amp;ncy;&amp;tcy;&amp;y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049" r="11553" b="12668"/>
          <a:stretch/>
        </p:blipFill>
        <p:spPr bwMode="auto">
          <a:xfrm>
            <a:off x="5632949" y="1580225"/>
            <a:ext cx="5916588" cy="41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ontent Placeholder 7"/>
          <p:cNvSpPr txBox="1">
            <a:spLocks/>
          </p:cNvSpPr>
          <p:nvPr/>
        </p:nvSpPr>
        <p:spPr>
          <a:xfrm>
            <a:off x="408799" y="1204095"/>
            <a:ext cx="5339559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Компоненты:</a:t>
            </a:r>
            <a:endParaRPr lang="en-US" sz="20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q"/>
            </a:pPr>
            <a:r>
              <a:rPr lang="ru-RU" altLang="zh-TW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Компоненты, которые поддерживают сервер, такие как </a:t>
            </a:r>
            <a:r>
              <a:rPr lang="ru-RU" altLang="zh-TW" sz="18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altLang="zh-TW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TW" sz="18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altLang="zh-TW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TW" sz="18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r>
              <a:rPr lang="ru-RU" altLang="zh-TW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отказоустойчивая кластеризация (</a:t>
            </a:r>
            <a:r>
              <a:rPr lang="ru-RU" altLang="zh-TW" sz="18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Failover</a:t>
            </a:r>
            <a:r>
              <a:rPr lang="ru-RU" altLang="zh-TW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TW" sz="18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r>
              <a:rPr lang="ru-RU" altLang="zh-TW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indent="-360000">
              <a:buFont typeface="Wingdings" panose="05000000000000000000" pitchFamily="2" charset="2"/>
              <a:buChar char="q"/>
            </a:pPr>
            <a:r>
              <a:rPr lang="ru-RU" altLang="zh-TW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правило, не предоставляют услуги непосредственно клиентам в сети</a:t>
            </a:r>
          </a:p>
          <a:p>
            <a:pPr marL="98788" lvl="1" indent="0">
              <a:buNone/>
            </a:pPr>
            <a:r>
              <a:rPr lang="ru-RU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Имейте ввиду следующее</a:t>
            </a:r>
            <a:r>
              <a:rPr lang="en-US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indent="-360000">
              <a:buFont typeface="Wingdings" panose="05000000000000000000" pitchFamily="2" charset="2"/>
              <a:buChar char="q"/>
            </a:pPr>
            <a:r>
              <a:rPr lang="ru-RU" altLang="zh-TW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 могут быть взаимосвязаны с компонентами</a:t>
            </a:r>
          </a:p>
          <a:p>
            <a:pPr lvl="1" indent="-360000">
              <a:buFont typeface="Wingdings" panose="05000000000000000000" pitchFamily="2" charset="2"/>
              <a:buChar char="q"/>
            </a:pPr>
            <a:r>
              <a:rPr lang="ru-RU" altLang="zh-TW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по запросу это компоненты которые должны быть установлены с помощью подключенного образа</a:t>
            </a:r>
            <a:endParaRPr lang="en-US" altLang="zh-TW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8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486" y="74228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2.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Установка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Windows Server 2012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 bwMode="auto">
          <a:xfrm>
            <a:off x="579330" y="1061793"/>
            <a:ext cx="8579122" cy="249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indent="-36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установки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установки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Выбор обновления или миграции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Аппаратные требования для </a:t>
            </a:r>
            <a:r>
              <a:rPr kumimoji="0" lang="en-CA" sz="22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Windows Server 2012 R2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Установка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Windows Server 2012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Миграция серверных ролей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Server Roles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CA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0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рапеция 18"/>
          <p:cNvSpPr/>
          <p:nvPr/>
        </p:nvSpPr>
        <p:spPr>
          <a:xfrm rot="17085099">
            <a:off x="7699086" y="2116114"/>
            <a:ext cx="1833479" cy="2560320"/>
          </a:xfrm>
          <a:prstGeom prst="trapezoid">
            <a:avLst>
              <a:gd name="adj" fmla="val 3669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1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апеция 17"/>
          <p:cNvSpPr/>
          <p:nvPr/>
        </p:nvSpPr>
        <p:spPr>
          <a:xfrm>
            <a:off x="4625197" y="3388085"/>
            <a:ext cx="2862379" cy="2560320"/>
          </a:xfrm>
          <a:prstGeom prst="trapezoid">
            <a:avLst>
              <a:gd name="adj" fmla="val 3669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1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рапеция 3"/>
          <p:cNvSpPr/>
          <p:nvPr/>
        </p:nvSpPr>
        <p:spPr>
          <a:xfrm rot="4558085">
            <a:off x="2531613" y="2116114"/>
            <a:ext cx="1833479" cy="2560320"/>
          </a:xfrm>
          <a:prstGeom prst="trapezoid">
            <a:avLst>
              <a:gd name="adj" fmla="val 3669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1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&amp;Kcy;&amp;acy;&amp;rcy;&amp;tcy;&amp;icy;&amp;ncy;&amp;kcy;&amp;icy; &amp;pcy;&amp;ocy; &amp;zcy;&amp;acy;&amp;pcy;&amp;rcy;&amp;ocy;&amp;scy;&amp;ucy; USB flash drive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41" b="91389" l="24792" r="100000">
                        <a14:foregroundMark x1="67344" y1="31574" x2="77708" y2="15926"/>
                        <a14:foregroundMark x1="66927" y1="28148" x2="72188" y2="15926"/>
                        <a14:foregroundMark x1="77031" y1="15926" x2="99948" y2="11481"/>
                        <a14:foregroundMark x1="65573" y1="29352" x2="74844" y2="12222"/>
                        <a14:foregroundMark x1="59167" y1="46759" x2="79479" y2="33796"/>
                        <a14:foregroundMark x1="65365" y1="28148" x2="66667" y2="23148"/>
                        <a14:foregroundMark x1="66458" y1="21481" x2="71302" y2="16481"/>
                        <a14:foregroundMark x1="64583" y1="27222" x2="65260" y2="22407"/>
                        <a14:foregroundMark x1="76042" y1="14074" x2="90365" y2="12407"/>
                        <a14:foregroundMark x1="57188" y1="39722" x2="72083" y2="46204"/>
                        <a14:foregroundMark x1="61823" y1="40278" x2="66927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10" t="11553" b="9270"/>
          <a:stretch/>
        </p:blipFill>
        <p:spPr bwMode="auto">
          <a:xfrm>
            <a:off x="8656726" y="2747056"/>
            <a:ext cx="2389570" cy="15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19045" y="2316852"/>
            <a:ext cx="1222073" cy="242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&amp;Kcy;&amp;acy;&amp;rcy;&amp;tcy;&amp;icy;&amp;ncy;&amp;kcy;&amp;icy; &amp;pcy;&amp;ocy; &amp;zcy;&amp;acy;&amp;pcy;&amp;rcy;&amp;ocy;&amp;scy;&amp;ucy; optical disk i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97"/>
          <a:stretch/>
        </p:blipFill>
        <p:spPr bwMode="auto">
          <a:xfrm>
            <a:off x="498024" y="2062455"/>
            <a:ext cx="2795704" cy="31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024" y="83532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Методы установки</a:t>
            </a:r>
          </a:p>
        </p:txBody>
      </p:sp>
      <p:pic>
        <p:nvPicPr>
          <p:cNvPr id="5122" name="Picture 2" descr="&amp;Kcy;&amp;acy;&amp;rcy;&amp;tcy;&amp;icy;&amp;ncy;&amp;kcy;&amp;icy; &amp;pcy;&amp;ocy; &amp;zcy;&amp;acy;&amp;pcy;&amp;rcy;&amp;ocy;&amp;scy;&amp;ucy; windows &amp;scy;&amp;iecy;&amp;rcy;&amp;vcy;&amp;iecy;&amp;rcy;&amp;acy; 2012 r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15" y="2146840"/>
            <a:ext cx="3139019" cy="170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5876" y="1158800"/>
            <a:ext cx="837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Методы установки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Windows Server 2012 R2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включают в себя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7468" y="4268135"/>
            <a:ext cx="311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3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USB-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-накопитель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647" y="4436373"/>
            <a:ext cx="190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Оптический диск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1092" y="6377342"/>
            <a:ext cx="390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Windows Deployment Services</a:t>
            </a:r>
          </a:p>
        </p:txBody>
      </p:sp>
      <p:pic>
        <p:nvPicPr>
          <p:cNvPr id="5128" name="Picture 8" descr="&amp;Kcy;&amp;acy;&amp;rcy;&amp;tcy;&amp;icy;&amp;ncy;&amp;kcy;&amp;icy; &amp;pcy;&amp;ocy; &amp;zcy;&amp;acy;&amp;pcy;&amp;rcy;&amp;ocy;&amp;scy;&amp;ucy; Deployment Service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7" y="407429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&amp;Kcy;&amp;acy;&amp;rcy;&amp;tcy;&amp;icy;&amp;ncy;&amp;kcy;&amp;icy; &amp;pcy;&amp;ocy; &amp;zcy;&amp;acy;&amp;pcy;&amp;rcy;&amp;ocy;&amp;scy;&amp;ucy; windows 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32" y="5408936"/>
            <a:ext cx="974361" cy="97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utiger LT Std 55 Roman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14029</TotalTime>
  <Words>1444</Words>
  <Application>Microsoft Office PowerPoint</Application>
  <PresentationFormat>Широкоэкранный</PresentationFormat>
  <Paragraphs>327</Paragraphs>
  <Slides>46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Frutiger LT Std 55 Roman</vt:lpstr>
      <vt:lpstr>Segoe UI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CloudCenter</dc:title>
  <dc:creator>DK</dc:creator>
  <cp:lastModifiedBy>Екатерина Поленина</cp:lastModifiedBy>
  <cp:revision>408</cp:revision>
  <dcterms:created xsi:type="dcterms:W3CDTF">2015-10-14T14:29:58Z</dcterms:created>
  <dcterms:modified xsi:type="dcterms:W3CDTF">2016-10-28T15:16:29Z</dcterms:modified>
</cp:coreProperties>
</file>